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510" r:id="rId2"/>
    <p:sldId id="480" r:id="rId3"/>
    <p:sldId id="433" r:id="rId4"/>
    <p:sldId id="415" r:id="rId5"/>
    <p:sldId id="514" r:id="rId6"/>
    <p:sldId id="468" r:id="rId7"/>
    <p:sldId id="482" r:id="rId8"/>
    <p:sldId id="441" r:id="rId9"/>
    <p:sldId id="511" r:id="rId10"/>
    <p:sldId id="512" r:id="rId11"/>
    <p:sldId id="513" r:id="rId12"/>
    <p:sldId id="485" r:id="rId13"/>
    <p:sldId id="475" r:id="rId14"/>
    <p:sldId id="486" r:id="rId15"/>
    <p:sldId id="490" r:id="rId16"/>
    <p:sldId id="431" r:id="rId17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673"/>
    <a:srgbClr val="0099D8"/>
    <a:srgbClr val="E6E7E8"/>
    <a:srgbClr val="82C341"/>
    <a:srgbClr val="939597"/>
    <a:srgbClr val="EFF5FB"/>
    <a:srgbClr val="CA2027"/>
    <a:srgbClr val="FF6600"/>
    <a:srgbClr val="F38415"/>
    <a:srgbClr val="E4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88" autoAdjust="0"/>
    <p:restoredTop sz="93301" autoAdjust="0"/>
  </p:normalViewPr>
  <p:slideViewPr>
    <p:cSldViewPr snapToGrid="0">
      <p:cViewPr varScale="1">
        <p:scale>
          <a:sx n="62" d="100"/>
          <a:sy n="62" d="100"/>
        </p:scale>
        <p:origin x="424" y="48"/>
      </p:cViewPr>
      <p:guideLst>
        <p:guide orient="horz" pos="1008"/>
        <p:guide pos="744"/>
      </p:guideLst>
    </p:cSldViewPr>
  </p:slideViewPr>
  <p:outlineViewPr>
    <p:cViewPr>
      <p:scale>
        <a:sx n="33" d="100"/>
        <a:sy n="33" d="100"/>
      </p:scale>
      <p:origin x="0" y="2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74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38F1C-45DC-492C-AE77-E3C5F5E75B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12217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itchFamily="-84" charset="0"/>
                <a:ea typeface="MS PGothic" panose="020B0600070205080204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098891-55A4-49CF-8EF6-2F72DE0B8FB8}" type="datetime1">
              <a:rPr lang="en-US" altLang="en-US"/>
              <a:pPr>
                <a:defRPr/>
              </a:pPr>
              <a:t>7/29/2021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itchFamily="-84" charset="0"/>
                <a:ea typeface="MS PGothic" panose="020B0600070205080204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FFFA79-EC85-4BC4-9268-537A9527897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95713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FFA79-EC85-4BC4-9268-537A95278974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62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FFA79-EC85-4BC4-9268-537A95278974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779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FFA79-EC85-4BC4-9268-537A95278974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9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FFA79-EC85-4BC4-9268-537A95278974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04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FFA79-EC85-4BC4-9268-537A95278974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495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87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aption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78" b="58420"/>
          <a:stretch>
            <a:fillRect/>
          </a:stretch>
        </p:blipFill>
        <p:spPr bwMode="auto">
          <a:xfrm>
            <a:off x="446088" y="382588"/>
            <a:ext cx="117570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3450" y="6354763"/>
            <a:ext cx="833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93775" y="1868488"/>
            <a:ext cx="3657600" cy="308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435850" y="1906156"/>
            <a:ext cx="3657600" cy="308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46831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fld id="{A570A7E8-F34C-44A8-8975-29E1193B872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072697" y="624114"/>
            <a:ext cx="8638042" cy="57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3pPr marL="914400" indent="0">
              <a:buNone/>
              <a:defRPr sz="28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694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78" b="58420"/>
          <a:stretch>
            <a:fillRect/>
          </a:stretch>
        </p:blipFill>
        <p:spPr bwMode="auto">
          <a:xfrm>
            <a:off x="446088" y="382588"/>
            <a:ext cx="117570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3450" y="6354763"/>
            <a:ext cx="833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072697" y="624114"/>
            <a:ext cx="8638042" cy="57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3pPr marL="914400" indent="0">
              <a:buNone/>
              <a:defRPr sz="28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fld id="{5A38974F-4709-453B-8107-123A22DF432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04913" y="1509713"/>
            <a:ext cx="8882062" cy="248126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204913" y="4057650"/>
            <a:ext cx="8882062" cy="248126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11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78" b="58420"/>
          <a:stretch>
            <a:fillRect/>
          </a:stretch>
        </p:blipFill>
        <p:spPr bwMode="auto">
          <a:xfrm>
            <a:off x="446088" y="382588"/>
            <a:ext cx="117570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59089" y="1683430"/>
            <a:ext cx="10291763" cy="3976687"/>
          </a:xfrm>
        </p:spPr>
        <p:txBody>
          <a:bodyPr/>
          <a:lstStyle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2pPr>
            <a:lvl4pPr marL="1828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4pPr>
          </a:lstStyle>
          <a:p>
            <a:pPr lvl="0"/>
            <a:r>
              <a:rPr lang="en-US" dirty="0"/>
              <a:t>Sub Title Goes Here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828800" marR="0" lvl="3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072697" y="624114"/>
            <a:ext cx="8638042" cy="57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3pPr marL="914400" indent="0">
              <a:buNone/>
              <a:defRPr sz="28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310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31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fld id="{A42CB2ED-8AA4-4314-94D2-1157C6C8D82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33261" y="1683431"/>
            <a:ext cx="10291763" cy="3976687"/>
          </a:xfrm>
        </p:spPr>
        <p:txBody>
          <a:bodyPr/>
          <a:lstStyle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2pPr>
            <a:lvl4pPr marL="1828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4pPr>
          </a:lstStyle>
          <a:p>
            <a:pPr lvl="0"/>
            <a:r>
              <a:rPr lang="en-US" dirty="0"/>
              <a:t>Sub Title Goes Here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828800" marR="0" lvl="3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072697" y="624114"/>
            <a:ext cx="8638042" cy="57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3pPr marL="914400" indent="0">
              <a:buNone/>
              <a:defRPr sz="28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03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838200" y="1773238"/>
            <a:ext cx="9144000" cy="1655762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endParaRPr lang="en-US" altLang="en-US" sz="2000" dirty="0">
              <a:solidFill>
                <a:srgbClr val="043673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831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fld id="{C03D6990-FF81-4AA9-8263-A54375A7FA6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072697" y="624114"/>
            <a:ext cx="8638042" cy="57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3pPr marL="914400" indent="0">
              <a:buNone/>
              <a:defRPr sz="2800" b="1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74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3450" y="6354763"/>
            <a:ext cx="833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831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fld id="{6D5267F9-019A-4B68-B267-D6CA1E8AF2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521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972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514627"/>
            <a:ext cx="8411817" cy="1325563"/>
          </a:xfrm>
        </p:spPr>
        <p:txBody>
          <a:bodyPr/>
          <a:lstStyle>
            <a:lvl1pPr>
              <a:defRPr baseline="0">
                <a:solidFill>
                  <a:srgbClr val="0436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831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95959"/>
                </a:solidFill>
              </a:defRPr>
            </a:lvl1pPr>
          </a:lstStyle>
          <a:p>
            <a:fld id="{2DBA98C3-1857-46D9-AF53-8EADDAAAC67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466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4A613DC-66E1-B94D-947A-9FCE5F0F6B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"/>
            <a:ext cx="12192000" cy="68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8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5475" y="3151188"/>
            <a:ext cx="6862763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Main Title of Presentation</a:t>
            </a:r>
            <a:br>
              <a:rPr lang="en-US" altLang="en-US" dirty="0"/>
            </a:br>
            <a:r>
              <a:rPr lang="en-US" altLang="en-US" dirty="0"/>
              <a:t>Date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Title of the Presenter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114" y="7268482"/>
            <a:ext cx="10515600" cy="4351338"/>
          </a:xfrm>
          <a:prstGeom prst="rect">
            <a:avLst/>
          </a:prstGeom>
        </p:spPr>
        <p:txBody>
          <a:bodyPr vert="horz" lIns="27432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83" r:id="rId7"/>
    <p:sldLayoutId id="2147484590" r:id="rId8"/>
    <p:sldLayoutId id="2147484591" r:id="rId9"/>
    <p:sldLayoutId id="2147484592" r:id="rId10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00B0F0"/>
          </a:solidFill>
          <a:latin typeface="Open Sans" panose="020B0606030504020204" pitchFamily="34" charset="0"/>
          <a:ea typeface="MS PGothic" panose="020B0600070205080204" pitchFamily="34" charset="-128"/>
          <a:cs typeface="Open Sans" panose="020B0606030504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B0F0"/>
          </a:solidFill>
          <a:latin typeface="Open Sans" panose="020B0606030504020204" pitchFamily="34" charset="0"/>
          <a:ea typeface="MS PGothic" panose="020B0600070205080204" pitchFamily="34" charset="-128"/>
          <a:cs typeface="Open Sans" panose="020B0606030504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B0F0"/>
          </a:solidFill>
          <a:latin typeface="Open Sans" panose="020B0606030504020204" pitchFamily="34" charset="0"/>
          <a:ea typeface="MS PGothic" panose="020B0600070205080204" pitchFamily="34" charset="-128"/>
          <a:cs typeface="Open Sans" panose="020B0606030504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B0F0"/>
          </a:solidFill>
          <a:latin typeface="Open Sans" panose="020B0606030504020204" pitchFamily="34" charset="0"/>
          <a:ea typeface="MS PGothic" panose="020B0600070205080204" pitchFamily="34" charset="-128"/>
          <a:cs typeface="Open Sans" panose="020B0606030504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B0F0"/>
          </a:solidFill>
          <a:latin typeface="Open Sans" panose="020B0606030504020204" pitchFamily="34" charset="0"/>
          <a:ea typeface="MS PGothic" panose="020B0600070205080204" pitchFamily="34" charset="-128"/>
          <a:cs typeface="Open Sans" panose="020B06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Tx/>
        <a:buBlip>
          <a:blip r:embed="rId13"/>
        </a:buBlip>
        <a:defRPr sz="3600" kern="1200">
          <a:solidFill>
            <a:srgbClr val="043673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200" kern="1200">
          <a:solidFill>
            <a:srgbClr val="043673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ppleSymbols" charset="0"/>
        <a:buChar char="⎻"/>
        <a:defRPr sz="2400" kern="1200">
          <a:solidFill>
            <a:srgbClr val="043673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ppleSymbols" charset="0"/>
        <a:buChar char="⎻"/>
        <a:defRPr sz="2000" kern="1200">
          <a:solidFill>
            <a:srgbClr val="043673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ppleSymbols" charset="0"/>
        <a:buChar char="⎻"/>
        <a:defRPr kern="1200">
          <a:solidFill>
            <a:srgbClr val="043673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xim.gov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background.jpg" descr="backgrou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108" y="-91853"/>
            <a:ext cx="12236108" cy="7082802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404"/>
          <p:cNvSpPr/>
          <p:nvPr/>
        </p:nvSpPr>
        <p:spPr>
          <a:xfrm>
            <a:off x="5183716" y="2259452"/>
            <a:ext cx="6127752" cy="1292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7" tIns="60957" rIns="60957" bIns="60957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z="4800" dirty="0"/>
              <a:t>EXIM 101</a:t>
            </a:r>
          </a:p>
          <a:p>
            <a:r>
              <a:rPr lang="en-US" sz="2800" dirty="0"/>
              <a:t>Export Finance Solutions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17160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A1E812-3967-1C42-A529-5FCB7DE84A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r="25761"/>
          <a:stretch/>
        </p:blipFill>
        <p:spPr>
          <a:xfrm>
            <a:off x="8574535" y="1844238"/>
            <a:ext cx="3337951" cy="3174057"/>
          </a:xfrm>
          <a:prstGeom prst="rect">
            <a:avLst/>
          </a:prstGeom>
        </p:spPr>
      </p:pic>
      <p:sp>
        <p:nvSpPr>
          <p:cNvPr id="12293" name="Text Placeholder 2"/>
          <p:cNvSpPr txBox="1">
            <a:spLocks/>
          </p:cNvSpPr>
          <p:nvPr/>
        </p:nvSpPr>
        <p:spPr bwMode="auto">
          <a:xfrm>
            <a:off x="1075258" y="1689099"/>
            <a:ext cx="7049411" cy="568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4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  <a:cs typeface="Open Sans" pitchFamily="34" charset="0"/>
              </a:rPr>
              <a:t>Rates are charged according to the length of the credit term you extend and the buyer type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  <a:cs typeface="Open Sans" pitchFamily="34" charset="0"/>
              </a:rPr>
              <a:t>For a sale to a private sector buyer on terms up to </a:t>
            </a:r>
            <a:br>
              <a:rPr lang="en-US" altLang="en-US" sz="2200" dirty="0">
                <a:latin typeface="+mn-lt"/>
                <a:cs typeface="Open Sans" pitchFamily="34" charset="0"/>
              </a:rPr>
            </a:br>
            <a:r>
              <a:rPr lang="en-US" altLang="en-US" sz="2200" dirty="0">
                <a:latin typeface="+mn-lt"/>
                <a:cs typeface="Open Sans" pitchFamily="34" charset="0"/>
              </a:rPr>
              <a:t>60 days open account - $0.65 per $100 of the gross invoice value.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sz="2000" dirty="0">
                <a:latin typeface="Open Sans" panose="020B0606030504020204" pitchFamily="34" charset="0"/>
                <a:cs typeface="Open Sans" panose="020B0606030504020204" pitchFamily="34" charset="0"/>
              </a:rPr>
              <a:t>On a $25,000 sale, that’s  only $162.50 in premium!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b="1" dirty="0">
                <a:cs typeface="Calibri" panose="020F0502020204030204" pitchFamily="34" charset="0"/>
              </a:rPr>
              <a:t>AND</a:t>
            </a:r>
            <a:r>
              <a:rPr lang="en-US" altLang="en-US" sz="2200" dirty="0">
                <a:cs typeface="Calibri" panose="020F0502020204030204" pitchFamily="34" charset="0"/>
              </a:rPr>
              <a:t>… if you use insurance with a working capital guarantee </a:t>
            </a:r>
            <a:r>
              <a:rPr lang="en-US" altLang="en-US" sz="2200" b="1" dirty="0">
                <a:cs typeface="Calibri" panose="020F0502020204030204" pitchFamily="34" charset="0"/>
              </a:rPr>
              <a:t>from either EXIM OR the SBA</a:t>
            </a:r>
            <a:r>
              <a:rPr lang="en-US" altLang="en-US" sz="2200" dirty="0">
                <a:cs typeface="Calibri" panose="020F0502020204030204" pitchFamily="34" charset="0"/>
              </a:rPr>
              <a:t>, you get </a:t>
            </a:r>
            <a:br>
              <a:rPr lang="en-US" altLang="en-US" sz="2200" dirty="0">
                <a:cs typeface="Calibri" panose="020F0502020204030204" pitchFamily="34" charset="0"/>
              </a:rPr>
            </a:br>
            <a:r>
              <a:rPr lang="en-US" altLang="en-US" sz="2200" dirty="0">
                <a:cs typeface="Calibri" panose="020F0502020204030204" pitchFamily="34" charset="0"/>
              </a:rPr>
              <a:t>a </a:t>
            </a:r>
            <a:r>
              <a:rPr lang="en-US" altLang="en-US" sz="2200" b="1" dirty="0">
                <a:cs typeface="Calibri" panose="020F0502020204030204" pitchFamily="34" charset="0"/>
              </a:rPr>
              <a:t>25% rate reduction</a:t>
            </a:r>
            <a:r>
              <a:rPr lang="en-US" altLang="en-US" sz="2200" dirty="0">
                <a:cs typeface="Calibri" panose="020F0502020204030204" pitchFamily="34" charset="0"/>
              </a:rPr>
              <a:t> on your premiums!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endParaRPr lang="en-US" altLang="en-US" sz="2200" dirty="0">
              <a:latin typeface="+mn-lt"/>
              <a:cs typeface="Open Sans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6A86C0-97D4-F245-942C-822C51852E99}"/>
              </a:ext>
            </a:extLst>
          </p:cNvPr>
          <p:cNvSpPr txBox="1">
            <a:spLocks/>
          </p:cNvSpPr>
          <p:nvPr/>
        </p:nvSpPr>
        <p:spPr>
          <a:xfrm>
            <a:off x="1073430" y="685674"/>
            <a:ext cx="11908052" cy="438794"/>
          </a:xfrm>
          <a:prstGeom prst="rect">
            <a:avLst/>
          </a:prstGeom>
        </p:spPr>
        <p:txBody>
          <a:bodyPr vert="horz" lIns="274320" tIns="0" rIns="91440" bIns="45720" rtlCol="0">
            <a:normAutofit fontScale="92500" lnSpcReduction="2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None/>
              <a:defRPr sz="2800" b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sz="20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cs typeface="Open Sans" pitchFamily="34" charset="0"/>
              </a:rPr>
              <a:t>SMALL BUSINESS EXPRESS INSURANCE: RATES</a:t>
            </a:r>
          </a:p>
        </p:txBody>
      </p:sp>
    </p:spTree>
    <p:extLst>
      <p:ext uri="{BB962C8B-B14F-4D97-AF65-F5344CB8AC3E}">
        <p14:creationId xmlns:p14="http://schemas.microsoft.com/office/powerpoint/2010/main" val="69598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Placeholder 2"/>
          <p:cNvSpPr txBox="1">
            <a:spLocks/>
          </p:cNvSpPr>
          <p:nvPr/>
        </p:nvSpPr>
        <p:spPr bwMode="auto">
          <a:xfrm>
            <a:off x="1075258" y="1689099"/>
            <a:ext cx="8863221" cy="568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latin typeface="+mn-lt"/>
                <a:cs typeface="Open Sans" pitchFamily="34" charset="0"/>
              </a:rPr>
              <a:t>Generally used for buyer financing of capital equipment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Calibri" panose="020F0502020204030204" pitchFamily="34" charset="0"/>
              </a:rPr>
              <a:t>85% financed, 15% cash down payment by the buyer (may be financed by a lender)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Calibri" panose="020F0502020204030204" pitchFamily="34" charset="0"/>
              </a:rPr>
              <a:t>Repayment up to 5 years, exceptionally 7 years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Calibri" panose="020F0502020204030204" pitchFamily="34" charset="0"/>
              </a:rPr>
              <a:t>Amounts of $25 million or less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Calibri" panose="020F0502020204030204" pitchFamily="34" charset="0"/>
              </a:rPr>
              <a:t>Financing can be accomplished through the following EXIM products: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Calibri" panose="020F0502020204030204" pitchFamily="34" charset="0"/>
              </a:rPr>
              <a:t>Lender guarantees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Calibri" panose="020F0502020204030204" pitchFamily="34" charset="0"/>
              </a:rPr>
              <a:t>Credit Insurance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Calibri" panose="020F0502020204030204" pitchFamily="34" charset="0"/>
              </a:rPr>
              <a:t>Direct Loans (few)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endParaRPr lang="en-US" altLang="en-US" sz="2200" dirty="0">
              <a:latin typeface="+mn-lt"/>
              <a:cs typeface="Open Sans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6A86C0-97D4-F245-942C-822C51852E99}"/>
              </a:ext>
            </a:extLst>
          </p:cNvPr>
          <p:cNvSpPr txBox="1">
            <a:spLocks/>
          </p:cNvSpPr>
          <p:nvPr/>
        </p:nvSpPr>
        <p:spPr>
          <a:xfrm>
            <a:off x="1073430" y="685674"/>
            <a:ext cx="11908052" cy="438794"/>
          </a:xfrm>
          <a:prstGeom prst="rect">
            <a:avLst/>
          </a:prstGeom>
        </p:spPr>
        <p:txBody>
          <a:bodyPr vert="horz" lIns="274320" tIns="0" rIns="91440" bIns="45720" rtlCol="0">
            <a:normAutofit fontScale="92500" lnSpcReduction="2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None/>
              <a:defRPr sz="2800" b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sz="20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cs typeface="Open Sans" pitchFamily="34" charset="0"/>
              </a:rPr>
              <a:t>MEDIUM-TERM FINANCING SUPPORT</a:t>
            </a:r>
          </a:p>
        </p:txBody>
      </p:sp>
    </p:spTree>
    <p:extLst>
      <p:ext uri="{BB962C8B-B14F-4D97-AF65-F5344CB8AC3E}">
        <p14:creationId xmlns:p14="http://schemas.microsoft.com/office/powerpoint/2010/main" val="2745820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Placeholder 2"/>
          <p:cNvSpPr txBox="1">
            <a:spLocks/>
          </p:cNvSpPr>
          <p:nvPr/>
        </p:nvSpPr>
        <p:spPr bwMode="auto">
          <a:xfrm>
            <a:off x="1055381" y="1689100"/>
            <a:ext cx="8416214" cy="359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No Military or Defense-related products or obligors </a:t>
            </a:r>
            <a:br>
              <a:rPr lang="en-US" altLang="en-US" sz="2200" dirty="0">
                <a:cs typeface="Open Sans" pitchFamily="34" charset="0"/>
              </a:rPr>
            </a:br>
            <a:r>
              <a:rPr lang="en-US" altLang="en-US" sz="2200" i="1" dirty="0">
                <a:cs typeface="Open Sans" pitchFamily="34" charset="0"/>
              </a:rPr>
              <a:t>(exceptions apply)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U.S. Content (Short-Term: 50+%; Medium-Term: 85% U.S.)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Restricted Countries (Country Schedule)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Economic impact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Shipping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Additionality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6A86C0-97D4-F245-942C-822C51852E99}"/>
              </a:ext>
            </a:extLst>
          </p:cNvPr>
          <p:cNvSpPr txBox="1">
            <a:spLocks/>
          </p:cNvSpPr>
          <p:nvPr/>
        </p:nvSpPr>
        <p:spPr>
          <a:xfrm>
            <a:off x="1073430" y="685674"/>
            <a:ext cx="8636663" cy="438794"/>
          </a:xfrm>
          <a:prstGeom prst="rect">
            <a:avLst/>
          </a:prstGeom>
        </p:spPr>
        <p:txBody>
          <a:bodyPr vert="horz" lIns="274320" tIns="0" rIns="91440" bIns="45720" rtlCol="0">
            <a:normAutofit fontScale="92500" lnSpcReduction="2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None/>
              <a:defRPr sz="2800" b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sz="20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cs typeface="Open Sans" pitchFamily="34" charset="0"/>
              </a:rPr>
              <a:t>JUST A FEW RESTRICTIONS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1BD2B-E126-BC46-B18F-FB3839B11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964" y="2169160"/>
            <a:ext cx="1296311" cy="29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3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FE4A55-6E72-564A-8C92-E29E6344C6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7" r="15370"/>
          <a:stretch/>
        </p:blipFill>
        <p:spPr>
          <a:xfrm>
            <a:off x="8574535" y="1844238"/>
            <a:ext cx="3345571" cy="3174057"/>
          </a:xfrm>
          <a:prstGeom prst="rect">
            <a:avLst/>
          </a:prstGeom>
        </p:spPr>
      </p:pic>
      <p:sp>
        <p:nvSpPr>
          <p:cNvPr id="12293" name="Text Placeholder 2"/>
          <p:cNvSpPr txBox="1">
            <a:spLocks/>
          </p:cNvSpPr>
          <p:nvPr/>
        </p:nvSpPr>
        <p:spPr bwMode="auto">
          <a:xfrm>
            <a:off x="1075259" y="1689100"/>
            <a:ext cx="7108622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</a:rPr>
              <a:t>EXIM conducts business in many countries throughout the world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</a:rPr>
              <a:t>Restrictions or special conditions may apply for political or economic conditions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</a:rPr>
              <a:t>Check the Country Limitation Schedule (CLS) at </a:t>
            </a:r>
            <a:r>
              <a:rPr lang="en-US" altLang="en-US" sz="2200" u="sng" dirty="0" err="1">
                <a:latin typeface="+mn-lt"/>
                <a:hlinkClick r:id="rId4"/>
              </a:rPr>
              <a:t>www.exim.gov</a:t>
            </a:r>
            <a:endParaRPr lang="en-US" altLang="en-US" sz="2200" u="sng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en-US" sz="2200" dirty="0">
              <a:solidFill>
                <a:srgbClr val="002060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6A86C0-97D4-F245-942C-822C51852E99}"/>
              </a:ext>
            </a:extLst>
          </p:cNvPr>
          <p:cNvSpPr txBox="1">
            <a:spLocks/>
          </p:cNvSpPr>
          <p:nvPr/>
        </p:nvSpPr>
        <p:spPr>
          <a:xfrm>
            <a:off x="1073430" y="685674"/>
            <a:ext cx="8636663" cy="438794"/>
          </a:xfrm>
          <a:prstGeom prst="rect">
            <a:avLst/>
          </a:prstGeom>
        </p:spPr>
        <p:txBody>
          <a:bodyPr vert="horz" lIns="274320" tIns="0" rIns="91440" bIns="45720" rtlCol="0">
            <a:normAutofit fontScale="92500" lnSpcReduction="2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None/>
              <a:defRPr sz="2800" b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sz="20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cs typeface="Open Sans" pitchFamily="34" charset="0"/>
              </a:rPr>
              <a:t>COUNTRY LIST</a:t>
            </a:r>
          </a:p>
        </p:txBody>
      </p:sp>
    </p:spTree>
    <p:extLst>
      <p:ext uri="{BB962C8B-B14F-4D97-AF65-F5344CB8AC3E}">
        <p14:creationId xmlns:p14="http://schemas.microsoft.com/office/powerpoint/2010/main" val="826950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6A86C0-97D4-F245-942C-822C51852E99}"/>
              </a:ext>
            </a:extLst>
          </p:cNvPr>
          <p:cNvSpPr txBox="1">
            <a:spLocks/>
          </p:cNvSpPr>
          <p:nvPr/>
        </p:nvSpPr>
        <p:spPr>
          <a:xfrm>
            <a:off x="1073430" y="685674"/>
            <a:ext cx="8636663" cy="438794"/>
          </a:xfrm>
          <a:prstGeom prst="rect">
            <a:avLst/>
          </a:prstGeom>
        </p:spPr>
        <p:txBody>
          <a:bodyPr vert="horz" lIns="274320" tIns="0" rIns="91440" bIns="45720" rtlCol="0">
            <a:normAutofit fontScale="92500" lnSpcReduction="2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None/>
              <a:defRPr sz="2800" b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sz="20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cs typeface="Open Sans" pitchFamily="34" charset="0"/>
              </a:rPr>
              <a:t>CONTACT A REGIONAL OFFICE NEAR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7ABEB-09AD-094F-B4D8-F066645F6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6" y="1710719"/>
            <a:ext cx="5423154" cy="3601895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156125B-43C2-4440-97D3-94703AB53B5B}"/>
              </a:ext>
            </a:extLst>
          </p:cNvPr>
          <p:cNvSpPr txBox="1">
            <a:spLocks/>
          </p:cNvSpPr>
          <p:nvPr/>
        </p:nvSpPr>
        <p:spPr bwMode="auto">
          <a:xfrm>
            <a:off x="8162465" y="1730248"/>
            <a:ext cx="45125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18288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1800" dirty="0">
                <a:latin typeface="+mn-lt"/>
                <a:cs typeface="Open Sans" pitchFamily="34" charset="0"/>
              </a:rPr>
              <a:t>Miami: 305-526-7436 </a:t>
            </a:r>
          </a:p>
          <a:p>
            <a:pPr marL="18288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1800" dirty="0">
                <a:latin typeface="+mn-lt"/>
                <a:cs typeface="Open Sans" pitchFamily="34" charset="0"/>
              </a:rPr>
              <a:t>New York: 212-809-2650</a:t>
            </a:r>
          </a:p>
          <a:p>
            <a:pPr marL="18288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1800" dirty="0">
                <a:latin typeface="+mn-lt"/>
                <a:cs typeface="Open Sans" pitchFamily="34" charset="0"/>
              </a:rPr>
              <a:t>Atlanta: 404-815-1497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altLang="en-US" sz="1800" dirty="0">
              <a:latin typeface="+mn-lt"/>
              <a:cs typeface="Open Sans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1800" dirty="0">
                <a:cs typeface="Open Sans" pitchFamily="34" charset="0"/>
              </a:rPr>
              <a:t>Chicago: 312-353-8093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1800" dirty="0">
                <a:cs typeface="Open Sans" pitchFamily="34" charset="0"/>
              </a:rPr>
              <a:t>Houston: 281-721-0470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1800" dirty="0">
                <a:cs typeface="Open Sans" pitchFamily="34" charset="0"/>
              </a:rPr>
              <a:t>Minneapolis: 612-348-1213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1800" dirty="0">
                <a:cs typeface="Open Sans" pitchFamily="34" charset="0"/>
              </a:rPr>
              <a:t>Dallas: 214-551-4959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1800" dirty="0">
                <a:cs typeface="Open Sans" pitchFamily="34" charset="0"/>
              </a:rPr>
              <a:t>Detroit: 313-226-3067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altLang="en-US" sz="1800" dirty="0">
              <a:cs typeface="Open Sans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1800" dirty="0">
                <a:cs typeface="Open Sans" pitchFamily="34" charset="0"/>
              </a:rPr>
              <a:t>Orange County: 949-660-1341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1800" dirty="0">
                <a:cs typeface="Open Sans" pitchFamily="34" charset="0"/>
              </a:rPr>
              <a:t>San Diego: 858-467-7035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1800" dirty="0">
                <a:cs typeface="Open Sans" pitchFamily="34" charset="0"/>
              </a:rPr>
              <a:t>Seattle: 206-728-2264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altLang="en-US" sz="1800" dirty="0">
              <a:cs typeface="Open Sans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altLang="en-US" sz="1800" dirty="0">
              <a:latin typeface="+mn-lt"/>
              <a:cs typeface="Open Sans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D38E19B-0D5A-394B-89E5-0E1B9950B088}"/>
              </a:ext>
            </a:extLst>
          </p:cNvPr>
          <p:cNvSpPr txBox="1">
            <a:spLocks/>
          </p:cNvSpPr>
          <p:nvPr/>
        </p:nvSpPr>
        <p:spPr bwMode="auto">
          <a:xfrm>
            <a:off x="6675119" y="1689100"/>
            <a:ext cx="3162235" cy="45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cs typeface="Open Sans" pitchFamily="34" charset="0"/>
              </a:rPr>
              <a:t>Eastern</a:t>
            </a:r>
            <a:endParaRPr lang="en-US" altLang="en-US" sz="2200" dirty="0">
              <a:cs typeface="Open Sans" pitchFamily="34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17CFC3B-CF6C-BB4D-A639-87ECB25581C9}"/>
              </a:ext>
            </a:extLst>
          </p:cNvPr>
          <p:cNvSpPr txBox="1">
            <a:spLocks/>
          </p:cNvSpPr>
          <p:nvPr/>
        </p:nvSpPr>
        <p:spPr bwMode="auto">
          <a:xfrm>
            <a:off x="6675119" y="2969260"/>
            <a:ext cx="3162235" cy="45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cs typeface="Open Sans" pitchFamily="34" charset="0"/>
              </a:rPr>
              <a:t>Central</a:t>
            </a:r>
            <a:endParaRPr lang="en-US" altLang="en-US" sz="2200" dirty="0">
              <a:cs typeface="Open Sans" pitchFamily="34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03E0D04-2692-CD4E-8CD3-9FD935E59986}"/>
              </a:ext>
            </a:extLst>
          </p:cNvPr>
          <p:cNvSpPr txBox="1">
            <a:spLocks/>
          </p:cNvSpPr>
          <p:nvPr/>
        </p:nvSpPr>
        <p:spPr bwMode="auto">
          <a:xfrm>
            <a:off x="6675119" y="5026660"/>
            <a:ext cx="3162235" cy="45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cs typeface="Open Sans" pitchFamily="34" charset="0"/>
              </a:rPr>
              <a:t>Western</a:t>
            </a:r>
            <a:endParaRPr lang="en-US" altLang="en-US" sz="2200" dirty="0"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83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background.jpg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53" y="-3907"/>
            <a:ext cx="12236108" cy="6865817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404"/>
          <p:cNvSpPr/>
          <p:nvPr/>
        </p:nvSpPr>
        <p:spPr>
          <a:xfrm>
            <a:off x="5183716" y="3062777"/>
            <a:ext cx="6127752" cy="861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7" tIns="60957" rIns="60957" bIns="60957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3630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29FD10-2256-A84C-8825-F6F14ED50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1" t="5954" r="30051"/>
          <a:stretch/>
        </p:blipFill>
        <p:spPr>
          <a:xfrm>
            <a:off x="670893" y="3317065"/>
            <a:ext cx="1859919" cy="2794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482520-6A84-8147-8B74-6AB414372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94" y="746632"/>
            <a:ext cx="4706068" cy="530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85A30-93A9-4647-A13D-3BE6AAFEFAC6}"/>
              </a:ext>
            </a:extLst>
          </p:cNvPr>
          <p:cNvSpPr txBox="1"/>
          <p:nvPr/>
        </p:nvSpPr>
        <p:spPr>
          <a:xfrm>
            <a:off x="3231734" y="3708861"/>
            <a:ext cx="6755311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a typeface="+mj-ea"/>
                <a:cs typeface="Calibri" panose="020F0502020204030204" pitchFamily="34" charset="0"/>
              </a:rPr>
              <a:t>Regina </a:t>
            </a:r>
            <a:r>
              <a:rPr lang="en-US" sz="2800" b="1" dirty="0" err="1">
                <a:solidFill>
                  <a:schemeClr val="bg1"/>
                </a:solidFill>
                <a:ea typeface="+mj-ea"/>
                <a:cs typeface="Calibri" panose="020F0502020204030204" pitchFamily="34" charset="0"/>
              </a:rPr>
              <a:t>Gordin</a:t>
            </a:r>
            <a:endParaRPr lang="en-US" sz="2800" b="1" dirty="0">
              <a:solidFill>
                <a:schemeClr val="bg1"/>
              </a:solidFill>
              <a:ea typeface="+mj-ea"/>
              <a:cs typeface="Calibri" panose="020F0502020204030204" pitchFamily="34" charset="0"/>
            </a:endParaRPr>
          </a:p>
          <a:p>
            <a:pPr marL="0" indent="0">
              <a:lnSpc>
                <a:spcPts val="2240"/>
              </a:lnSpc>
              <a:spcAft>
                <a:spcPts val="1800"/>
              </a:spcAft>
              <a:buNone/>
            </a:pPr>
            <a:r>
              <a:rPr lang="en-US" sz="2200" i="1" dirty="0">
                <a:solidFill>
                  <a:schemeClr val="bg1"/>
                </a:solidFill>
                <a:ea typeface="+mj-ea"/>
                <a:cs typeface="Calibri" panose="020F0502020204030204" pitchFamily="34" charset="0"/>
              </a:rPr>
              <a:t>Deputy Managing Director, Eastern Region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ea typeface="+mj-ea"/>
                <a:cs typeface="Calibri" panose="020F0502020204030204" pitchFamily="34" charset="0"/>
              </a:rPr>
              <a:t>(917) 826-5642 </a:t>
            </a:r>
          </a:p>
          <a:p>
            <a:pPr marL="0" indent="0">
              <a:buNone/>
            </a:pPr>
            <a:r>
              <a:rPr lang="en-US" sz="2200" dirty="0" err="1">
                <a:solidFill>
                  <a:schemeClr val="bg1"/>
                </a:solidFill>
                <a:ea typeface="+mj-ea"/>
                <a:cs typeface="Calibri" panose="020F0502020204030204" pitchFamily="34" charset="0"/>
              </a:rPr>
              <a:t>Regina.Gordin@exim.gov</a:t>
            </a:r>
            <a:endParaRPr lang="en-US" sz="2200" dirty="0">
              <a:solidFill>
                <a:schemeClr val="bg1"/>
              </a:solidFill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5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Placeholder 2"/>
          <p:cNvSpPr txBox="1">
            <a:spLocks/>
          </p:cNvSpPr>
          <p:nvPr/>
        </p:nvSpPr>
        <p:spPr bwMode="auto">
          <a:xfrm>
            <a:off x="1075259" y="1689100"/>
            <a:ext cx="729404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dirty="0">
                <a:latin typeface="+mn-lt"/>
                <a:cs typeface="Open Sans" pitchFamily="34" charset="0"/>
              </a:rPr>
              <a:t>EXIM Bank is a U.S. federal government agency 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i="1" dirty="0">
                <a:latin typeface="+mn-lt"/>
                <a:cs typeface="Open Sans" pitchFamily="34" charset="0"/>
              </a:rPr>
              <a:t>Mission: </a:t>
            </a:r>
            <a:r>
              <a:rPr lang="en-US" altLang="en-US" sz="2200" dirty="0">
                <a:latin typeface="+mn-lt"/>
                <a:cs typeface="Open Sans" pitchFamily="34" charset="0"/>
              </a:rPr>
              <a:t>Maintain and create U.S. jobs by supporting the growth of U.S. exports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  <a:cs typeface="Open Sans" pitchFamily="34" charset="0"/>
              </a:rPr>
              <a:t>Established in 1934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  <a:cs typeface="Open Sans" pitchFamily="34" charset="0"/>
              </a:rPr>
              <a:t>Headquartered in Washington, D.C.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  <a:cs typeface="Open Sans" pitchFamily="34" charset="0"/>
              </a:rPr>
              <a:t>12 Regional Offices nationwide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  <a:cs typeface="Open Sans" pitchFamily="34" charset="0"/>
              </a:rPr>
              <a:t>Support for all U.S.-based companies who export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6A86C0-97D4-F245-942C-822C51852E99}"/>
              </a:ext>
            </a:extLst>
          </p:cNvPr>
          <p:cNvSpPr txBox="1">
            <a:spLocks/>
          </p:cNvSpPr>
          <p:nvPr/>
        </p:nvSpPr>
        <p:spPr>
          <a:xfrm>
            <a:off x="1073430" y="685674"/>
            <a:ext cx="8636663" cy="438794"/>
          </a:xfrm>
          <a:prstGeom prst="rect">
            <a:avLst/>
          </a:prstGeom>
        </p:spPr>
        <p:txBody>
          <a:bodyPr vert="horz" lIns="274320" tIns="0" rIns="91440" bIns="45720" rtlCol="0">
            <a:normAutofit fontScale="92500" lnSpcReduction="2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None/>
              <a:defRPr sz="2800" b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sz="20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cs typeface="Open Sans" pitchFamily="34" charset="0"/>
              </a:rPr>
              <a:t>WHO WE ARE – WHAT WE 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16F09-99D1-D041-A757-BD9DF6C93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5539" y="1839704"/>
            <a:ext cx="3395945" cy="317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68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6A86C0-97D4-F245-942C-822C51852E99}"/>
              </a:ext>
            </a:extLst>
          </p:cNvPr>
          <p:cNvSpPr txBox="1">
            <a:spLocks/>
          </p:cNvSpPr>
          <p:nvPr/>
        </p:nvSpPr>
        <p:spPr>
          <a:xfrm>
            <a:off x="1073430" y="685674"/>
            <a:ext cx="10828760" cy="438794"/>
          </a:xfrm>
          <a:prstGeom prst="rect">
            <a:avLst/>
          </a:prstGeom>
        </p:spPr>
        <p:txBody>
          <a:bodyPr vert="horz" lIns="274320" tIns="0" rIns="91440" bIns="45720" rtlCol="0">
            <a:normAutofit fontScale="92500" lnSpcReduction="2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None/>
              <a:defRPr sz="2800" b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sz="20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cs typeface="Open Sans" pitchFamily="34" charset="0"/>
              </a:rPr>
              <a:t>OUR FINANCING SUPPORT MAKES THE DIFFERENCE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8475AE-85F8-F043-A17C-1B92D8350696}"/>
              </a:ext>
            </a:extLst>
          </p:cNvPr>
          <p:cNvSpPr txBox="1">
            <a:spLocks/>
          </p:cNvSpPr>
          <p:nvPr/>
        </p:nvSpPr>
        <p:spPr bwMode="auto">
          <a:xfrm>
            <a:off x="990651" y="4110226"/>
            <a:ext cx="2943933" cy="104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cs typeface="Open Sans" pitchFamily="34" charset="0"/>
              </a:rPr>
              <a:t>Minimize risk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F70858-F093-3F4E-9C69-991BAF9CEA5E}"/>
              </a:ext>
            </a:extLst>
          </p:cNvPr>
          <p:cNvSpPr txBox="1">
            <a:spLocks/>
          </p:cNvSpPr>
          <p:nvPr/>
        </p:nvSpPr>
        <p:spPr bwMode="auto">
          <a:xfrm>
            <a:off x="8166059" y="4110226"/>
            <a:ext cx="3091556" cy="10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cs typeface="Open Sans" pitchFamily="34" charset="0"/>
              </a:rPr>
              <a:t>Supplement commercial financing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8B2EB56-E0DC-974B-8964-53624663E0D5}"/>
              </a:ext>
            </a:extLst>
          </p:cNvPr>
          <p:cNvSpPr txBox="1">
            <a:spLocks/>
          </p:cNvSpPr>
          <p:nvPr/>
        </p:nvSpPr>
        <p:spPr bwMode="auto">
          <a:xfrm>
            <a:off x="4884747" y="4110225"/>
            <a:ext cx="2456581" cy="10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cs typeface="Open Sans" pitchFamily="34" charset="0"/>
              </a:rPr>
              <a:t>Level the </a:t>
            </a:r>
            <a:br>
              <a:rPr lang="en-US" altLang="en-US" sz="2200" b="1" dirty="0">
                <a:cs typeface="Open Sans" pitchFamily="34" charset="0"/>
              </a:rPr>
            </a:br>
            <a:r>
              <a:rPr lang="en-US" altLang="en-US" sz="2200" b="1" dirty="0">
                <a:cs typeface="Open Sans" pitchFamily="34" charset="0"/>
              </a:rPr>
              <a:t>playing field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A252A1-5BE1-D34A-8BD9-44F1E5AD3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833" y="2849357"/>
            <a:ext cx="988536" cy="1025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E068B3-A4B0-C849-BF49-5507E0728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043" y="2624957"/>
            <a:ext cx="1335203" cy="1227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83687-89A2-0346-B626-FA77DA2B5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605" y="2772687"/>
            <a:ext cx="1206724" cy="10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0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Placeholder 2"/>
          <p:cNvSpPr txBox="1">
            <a:spLocks/>
          </p:cNvSpPr>
          <p:nvPr/>
        </p:nvSpPr>
        <p:spPr bwMode="auto">
          <a:xfrm>
            <a:off x="1075258" y="1689099"/>
            <a:ext cx="10332257" cy="568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latin typeface="+mn-lt"/>
                <a:cs typeface="Open Sans" pitchFamily="34" charset="0"/>
              </a:rPr>
              <a:t>Assists small and mid-size companies in obtaining working capital to produce or purchase U.S. goods and services for export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  <a:cs typeface="Open Sans" pitchFamily="34" charset="0"/>
              </a:rPr>
              <a:t>Provides a 90% guarantee of repayment on loans to exporters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  <a:cs typeface="Open Sans" pitchFamily="34" charset="0"/>
              </a:rPr>
              <a:t>May be set up as “Transaction-Specific” or a “Revolving” Line of Credit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  <a:cs typeface="Open Sans" pitchFamily="34" charset="0"/>
              </a:rPr>
              <a:t>Loan proceeds may also be used to collateralize a stand-by letter of credit to be used as a performance bond (25% collateralization)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  <a:cs typeface="Open Sans" pitchFamily="34" charset="0"/>
              </a:rPr>
              <a:t>No minimum or maximum amounts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  <a:cs typeface="Open Sans" pitchFamily="34" charset="0"/>
              </a:rPr>
              <a:t>Support advances against export-related inventory (including WIP) foreign receivables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  <a:cs typeface="Open Sans" pitchFamily="34" charset="0"/>
              </a:rPr>
              <a:t>Up to 75% advance rate on inventory, and up to 90% on foreign receivables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6A86C0-97D4-F245-942C-822C51852E99}"/>
              </a:ext>
            </a:extLst>
          </p:cNvPr>
          <p:cNvSpPr txBox="1">
            <a:spLocks/>
          </p:cNvSpPr>
          <p:nvPr/>
        </p:nvSpPr>
        <p:spPr>
          <a:xfrm>
            <a:off x="1073430" y="685674"/>
            <a:ext cx="8636663" cy="438794"/>
          </a:xfrm>
          <a:prstGeom prst="rect">
            <a:avLst/>
          </a:prstGeom>
        </p:spPr>
        <p:txBody>
          <a:bodyPr vert="horz" lIns="274320" tIns="0" rIns="91440" bIns="45720" rtlCol="0">
            <a:normAutofit fontScale="92500" lnSpcReduction="2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None/>
              <a:defRPr sz="2800" b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sz="20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cs typeface="Open Sans" pitchFamily="34" charset="0"/>
              </a:rPr>
              <a:t>WORKING CAPITAL GUARANTEE (WCG)</a:t>
            </a:r>
          </a:p>
        </p:txBody>
      </p:sp>
    </p:spTree>
    <p:extLst>
      <p:ext uri="{BB962C8B-B14F-4D97-AF65-F5344CB8AC3E}">
        <p14:creationId xmlns:p14="http://schemas.microsoft.com/office/powerpoint/2010/main" val="322412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6A86C0-97D4-F245-942C-822C51852E99}"/>
              </a:ext>
            </a:extLst>
          </p:cNvPr>
          <p:cNvSpPr txBox="1">
            <a:spLocks/>
          </p:cNvSpPr>
          <p:nvPr/>
        </p:nvSpPr>
        <p:spPr>
          <a:xfrm>
            <a:off x="1073430" y="685674"/>
            <a:ext cx="8636663" cy="438794"/>
          </a:xfrm>
          <a:prstGeom prst="rect">
            <a:avLst/>
          </a:prstGeom>
        </p:spPr>
        <p:txBody>
          <a:bodyPr vert="horz" lIns="274320" tIns="0" rIns="91440" bIns="45720" rtlCol="0">
            <a:normAutofit fontScale="92500" lnSpcReduction="2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None/>
              <a:defRPr sz="2800" b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sz="20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cs typeface="Open Sans" pitchFamily="34" charset="0"/>
              </a:rPr>
              <a:t>WORKING CAPITAL GUARANTEE (WCG)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EA868C-CAB7-CA4C-B72C-6B14B28EFAE5}"/>
              </a:ext>
            </a:extLst>
          </p:cNvPr>
          <p:cNvSpPr/>
          <p:nvPr/>
        </p:nvSpPr>
        <p:spPr>
          <a:xfrm>
            <a:off x="1383600" y="1709820"/>
            <a:ext cx="3420876" cy="4707229"/>
          </a:xfrm>
          <a:prstGeom prst="rect">
            <a:avLst/>
          </a:prstGeom>
          <a:solidFill>
            <a:srgbClr val="E6E7E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1BFCB22-366F-8745-9007-99FEF5A1F385}"/>
              </a:ext>
            </a:extLst>
          </p:cNvPr>
          <p:cNvSpPr txBox="1">
            <a:spLocks/>
          </p:cNvSpPr>
          <p:nvPr/>
        </p:nvSpPr>
        <p:spPr bwMode="auto">
          <a:xfrm>
            <a:off x="971779" y="1917700"/>
            <a:ext cx="2174376" cy="43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1800" b="1" dirty="0">
                <a:cs typeface="Open Sans" pitchFamily="34" charset="0"/>
              </a:rPr>
              <a:t>Collateral (Inventory)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endParaRPr lang="en-US" altLang="en-US" sz="2200" dirty="0">
              <a:latin typeface="+mn-lt"/>
              <a:cs typeface="Open Sans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A84C686-95C4-3C42-9095-1015A34ED95B}"/>
              </a:ext>
            </a:extLst>
          </p:cNvPr>
          <p:cNvSpPr txBox="1">
            <a:spLocks/>
          </p:cNvSpPr>
          <p:nvPr/>
        </p:nvSpPr>
        <p:spPr bwMode="auto">
          <a:xfrm>
            <a:off x="3327520" y="2041686"/>
            <a:ext cx="1476955" cy="43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1800" b="1" dirty="0">
                <a:cs typeface="Open Sans" pitchFamily="34" charset="0"/>
              </a:rPr>
              <a:t>Amount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en-US" sz="2200" dirty="0">
              <a:latin typeface="+mn-lt"/>
              <a:cs typeface="Open Sans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D7B6FB-D424-1E40-A050-E6846B879E7F}"/>
              </a:ext>
            </a:extLst>
          </p:cNvPr>
          <p:cNvGrpSpPr/>
          <p:nvPr/>
        </p:nvGrpSpPr>
        <p:grpSpPr>
          <a:xfrm>
            <a:off x="1228617" y="2661621"/>
            <a:ext cx="4096164" cy="1802644"/>
            <a:chOff x="1228617" y="2863097"/>
            <a:chExt cx="4096164" cy="1802644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417C7318-A3D6-8342-89BA-04F226F80F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28617" y="2863097"/>
              <a:ext cx="2174376" cy="43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49" tIns="0" rIns="91450" bIns="45726"/>
            <a:lstStyle>
              <a:lvl1pPr marL="342900" indent="-342900" algn="l">
                <a:lnSpc>
                  <a:spcPct val="90000"/>
                </a:lnSpc>
                <a:spcBef>
                  <a:spcPts val="1000"/>
                </a:spcBef>
                <a:buBlip>
                  <a:blip r:embed="rId2"/>
                </a:buBlip>
                <a:defRPr sz="36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685800" indent="-228600" algn="l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32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4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8288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0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en-US" sz="1800" i="1" u="sng" dirty="0">
                  <a:cs typeface="Open Sans" pitchFamily="34" charset="0"/>
                </a:rPr>
                <a:t>Export Inventory</a:t>
              </a: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endParaRPr lang="en-US" altLang="en-US" sz="2200" dirty="0">
                <a:latin typeface="+mn-lt"/>
                <a:cs typeface="Open Sans" pitchFamily="34" charset="0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A4AFCD34-DCE9-3C41-B877-BAB3E457DBF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83599" y="3359043"/>
              <a:ext cx="2019393" cy="43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49" tIns="0" rIns="91450" bIns="45726"/>
            <a:lstStyle>
              <a:lvl1pPr marL="342900" indent="-342900" algn="l">
                <a:lnSpc>
                  <a:spcPct val="90000"/>
                </a:lnSpc>
                <a:spcBef>
                  <a:spcPts val="1000"/>
                </a:spcBef>
                <a:buBlip>
                  <a:blip r:embed="rId2"/>
                </a:buBlip>
                <a:defRPr sz="36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685800" indent="-228600" algn="l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32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4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8288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0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en-US" sz="1800" dirty="0">
                  <a:cs typeface="Open Sans" pitchFamily="34" charset="0"/>
                </a:rPr>
                <a:t>Raw Materials</a:t>
              </a: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endParaRPr lang="en-US" altLang="en-US" sz="2200" dirty="0">
                <a:latin typeface="+mn-lt"/>
                <a:cs typeface="Open Sans" pitchFamily="34" charset="0"/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83265158-121B-AA40-A173-913596BE197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83599" y="3792995"/>
              <a:ext cx="2019393" cy="43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49" tIns="0" rIns="91450" bIns="45726"/>
            <a:lstStyle>
              <a:lvl1pPr marL="342900" indent="-342900" algn="l">
                <a:lnSpc>
                  <a:spcPct val="90000"/>
                </a:lnSpc>
                <a:spcBef>
                  <a:spcPts val="1000"/>
                </a:spcBef>
                <a:buBlip>
                  <a:blip r:embed="rId2"/>
                </a:buBlip>
                <a:defRPr sz="36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685800" indent="-228600" algn="l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32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4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8288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0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en-US" sz="1800" dirty="0">
                  <a:cs typeface="Open Sans" pitchFamily="34" charset="0"/>
                </a:rPr>
                <a:t>WIP</a:t>
              </a: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endParaRPr lang="en-US" altLang="en-US" sz="2200" dirty="0">
                <a:latin typeface="+mn-lt"/>
                <a:cs typeface="Open Sans" pitchFamily="34" charset="0"/>
              </a:endParaRPr>
            </a:p>
          </p:txBody>
        </p:sp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62E5F51C-22D7-A941-89A5-0483AB3AEE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83599" y="4226947"/>
              <a:ext cx="2019393" cy="43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49" tIns="0" rIns="91450" bIns="45726"/>
            <a:lstStyle>
              <a:lvl1pPr marL="342900" indent="-342900" algn="l">
                <a:lnSpc>
                  <a:spcPct val="90000"/>
                </a:lnSpc>
                <a:spcBef>
                  <a:spcPts val="1000"/>
                </a:spcBef>
                <a:buBlip>
                  <a:blip r:embed="rId2"/>
                </a:buBlip>
                <a:defRPr sz="36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685800" indent="-228600" algn="l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32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4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8288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0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en-US" sz="1800" dirty="0">
                  <a:cs typeface="Open Sans" pitchFamily="34" charset="0"/>
                </a:rPr>
                <a:t>Finished Goods</a:t>
              </a: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endParaRPr lang="en-US" altLang="en-US" sz="2200" dirty="0">
                <a:latin typeface="+mn-lt"/>
                <a:cs typeface="Open Sans" pitchFamily="34" charset="0"/>
              </a:endParaRPr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BC8DF725-7EB7-174A-84E5-C0D4881BC66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05388" y="3359043"/>
              <a:ext cx="2019393" cy="43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49" tIns="0" rIns="91450" bIns="45726"/>
            <a:lstStyle>
              <a:lvl1pPr marL="342900" indent="-342900" algn="l">
                <a:lnSpc>
                  <a:spcPct val="90000"/>
                </a:lnSpc>
                <a:spcBef>
                  <a:spcPts val="1000"/>
                </a:spcBef>
                <a:buBlip>
                  <a:blip r:embed="rId2"/>
                </a:buBlip>
                <a:defRPr sz="36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685800" indent="-228600" algn="l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32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4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8288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0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en-US" sz="1800" b="1" dirty="0">
                  <a:cs typeface="Open Sans" pitchFamily="34" charset="0"/>
                </a:rPr>
                <a:t>$200,000</a:t>
              </a: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endParaRPr lang="en-US" altLang="en-US" sz="2200" dirty="0">
                <a:latin typeface="+mn-lt"/>
                <a:cs typeface="Open Sans" pitchFamily="34" charset="0"/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B61A67C0-7F86-254E-9907-B63CFA329B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05388" y="3777498"/>
              <a:ext cx="2019393" cy="43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49" tIns="0" rIns="91450" bIns="45726"/>
            <a:lstStyle>
              <a:lvl1pPr marL="342900" indent="-342900" algn="l">
                <a:lnSpc>
                  <a:spcPct val="90000"/>
                </a:lnSpc>
                <a:spcBef>
                  <a:spcPts val="1000"/>
                </a:spcBef>
                <a:buBlip>
                  <a:blip r:embed="rId2"/>
                </a:buBlip>
                <a:defRPr sz="36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685800" indent="-228600" algn="l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32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4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8288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0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en-US" sz="1800" b="1" dirty="0">
                  <a:cs typeface="Open Sans" pitchFamily="34" charset="0"/>
                </a:rPr>
                <a:t>$200,000</a:t>
              </a: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endParaRPr lang="en-US" altLang="en-US" sz="2200" dirty="0">
                <a:latin typeface="+mn-lt"/>
                <a:cs typeface="Open Sans" pitchFamily="34" charset="0"/>
              </a:endParaRP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CE3EF294-27A5-A548-814C-66D61D9E70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05388" y="4211450"/>
              <a:ext cx="2019393" cy="43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49" tIns="0" rIns="91450" bIns="45726"/>
            <a:lstStyle>
              <a:lvl1pPr marL="342900" indent="-342900" algn="l">
                <a:lnSpc>
                  <a:spcPct val="90000"/>
                </a:lnSpc>
                <a:spcBef>
                  <a:spcPts val="1000"/>
                </a:spcBef>
                <a:buBlip>
                  <a:blip r:embed="rId2"/>
                </a:buBlip>
                <a:defRPr sz="36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685800" indent="-228600" algn="l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32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4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8288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0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en-US" sz="1800" b="1" dirty="0">
                  <a:cs typeface="Open Sans" pitchFamily="34" charset="0"/>
                </a:rPr>
                <a:t>$600,000</a:t>
              </a: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endParaRPr lang="en-US" altLang="en-US" sz="2200" dirty="0">
                <a:latin typeface="+mn-lt"/>
                <a:cs typeface="Open Sans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4F9793-BD71-2F4D-A127-AE326D3284F9}"/>
              </a:ext>
            </a:extLst>
          </p:cNvPr>
          <p:cNvGrpSpPr/>
          <p:nvPr/>
        </p:nvGrpSpPr>
        <p:grpSpPr>
          <a:xfrm>
            <a:off x="1228617" y="4505917"/>
            <a:ext cx="4096164" cy="1802644"/>
            <a:chOff x="1228617" y="2863097"/>
            <a:chExt cx="4096164" cy="1802644"/>
          </a:xfrm>
        </p:grpSpPr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091BB87C-11CC-4E4F-9E63-509196461E4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28617" y="2863097"/>
              <a:ext cx="2174376" cy="43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49" tIns="0" rIns="91450" bIns="45726"/>
            <a:lstStyle>
              <a:lvl1pPr marL="342900" indent="-342900" algn="l">
                <a:lnSpc>
                  <a:spcPct val="90000"/>
                </a:lnSpc>
                <a:spcBef>
                  <a:spcPts val="1000"/>
                </a:spcBef>
                <a:buBlip>
                  <a:blip r:embed="rId2"/>
                </a:buBlip>
                <a:defRPr sz="36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685800" indent="-228600" algn="l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32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4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8288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0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en-US" sz="1800" i="1" u="sng" dirty="0">
                  <a:cs typeface="Open Sans" pitchFamily="34" charset="0"/>
                </a:rPr>
                <a:t>Export Inventory</a:t>
              </a: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endParaRPr lang="en-US" altLang="en-US" sz="2200" dirty="0">
                <a:latin typeface="+mn-lt"/>
                <a:cs typeface="Open Sans" pitchFamily="34" charset="0"/>
              </a:endParaRP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3F015D65-2E33-404B-84D2-2E89429F9A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83599" y="3359043"/>
              <a:ext cx="2019393" cy="43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49" tIns="0" rIns="91450" bIns="45726"/>
            <a:lstStyle>
              <a:lvl1pPr marL="342900" indent="-342900" algn="l">
                <a:lnSpc>
                  <a:spcPct val="90000"/>
                </a:lnSpc>
                <a:spcBef>
                  <a:spcPts val="1000"/>
                </a:spcBef>
                <a:buBlip>
                  <a:blip r:embed="rId2"/>
                </a:buBlip>
                <a:defRPr sz="36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685800" indent="-228600" algn="l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32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4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8288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0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en-US" sz="1800" dirty="0">
                  <a:cs typeface="Open Sans" pitchFamily="34" charset="0"/>
                </a:rPr>
                <a:t>Raw Materials</a:t>
              </a: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endParaRPr lang="en-US" altLang="en-US" sz="2200" dirty="0">
                <a:latin typeface="+mn-lt"/>
                <a:cs typeface="Open Sans" pitchFamily="34" charset="0"/>
              </a:endParaRPr>
            </a:p>
          </p:txBody>
        </p:sp>
        <p:sp>
          <p:nvSpPr>
            <p:cNvPr id="19" name="Text Placeholder 2">
              <a:extLst>
                <a:ext uri="{FF2B5EF4-FFF2-40B4-BE49-F238E27FC236}">
                  <a16:creationId xmlns:a16="http://schemas.microsoft.com/office/drawing/2014/main" id="{C7F10BDE-907D-9B49-B509-3EEFB3D35A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83599" y="3792995"/>
              <a:ext cx="2019393" cy="43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49" tIns="0" rIns="91450" bIns="45726"/>
            <a:lstStyle>
              <a:lvl1pPr marL="342900" indent="-342900" algn="l">
                <a:lnSpc>
                  <a:spcPct val="90000"/>
                </a:lnSpc>
                <a:spcBef>
                  <a:spcPts val="1000"/>
                </a:spcBef>
                <a:buBlip>
                  <a:blip r:embed="rId2"/>
                </a:buBlip>
                <a:defRPr sz="36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685800" indent="-228600" algn="l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32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4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8288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0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en-US" sz="1800" dirty="0">
                  <a:cs typeface="Open Sans" pitchFamily="34" charset="0"/>
                </a:rPr>
                <a:t>WIP</a:t>
              </a: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endParaRPr lang="en-US" altLang="en-US" sz="2200" dirty="0">
                <a:latin typeface="+mn-lt"/>
                <a:cs typeface="Open Sans" pitchFamily="34" charset="0"/>
              </a:endParaRPr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6DE601BC-D0CE-874A-912B-2725E25990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83599" y="4226947"/>
              <a:ext cx="2019393" cy="43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49" tIns="0" rIns="91450" bIns="45726"/>
            <a:lstStyle>
              <a:lvl1pPr marL="342900" indent="-342900" algn="l">
                <a:lnSpc>
                  <a:spcPct val="90000"/>
                </a:lnSpc>
                <a:spcBef>
                  <a:spcPts val="1000"/>
                </a:spcBef>
                <a:buBlip>
                  <a:blip r:embed="rId2"/>
                </a:buBlip>
                <a:defRPr sz="36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685800" indent="-228600" algn="l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32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4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8288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0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en-US" sz="1800" dirty="0">
                  <a:cs typeface="Open Sans" pitchFamily="34" charset="0"/>
                </a:rPr>
                <a:t>Finished Goods</a:t>
              </a: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endParaRPr lang="en-US" altLang="en-US" sz="2200" dirty="0">
                <a:latin typeface="+mn-lt"/>
                <a:cs typeface="Open Sans" pitchFamily="34" charset="0"/>
              </a:endParaRPr>
            </a:p>
          </p:txBody>
        </p:sp>
        <p:sp>
          <p:nvSpPr>
            <p:cNvPr id="21" name="Text Placeholder 2">
              <a:extLst>
                <a:ext uri="{FF2B5EF4-FFF2-40B4-BE49-F238E27FC236}">
                  <a16:creationId xmlns:a16="http://schemas.microsoft.com/office/drawing/2014/main" id="{D94E4BB3-601F-9C4F-93F8-E939741AF8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05388" y="3359043"/>
              <a:ext cx="2019393" cy="43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49" tIns="0" rIns="91450" bIns="45726"/>
            <a:lstStyle>
              <a:lvl1pPr marL="342900" indent="-342900" algn="l">
                <a:lnSpc>
                  <a:spcPct val="90000"/>
                </a:lnSpc>
                <a:spcBef>
                  <a:spcPts val="1000"/>
                </a:spcBef>
                <a:buBlip>
                  <a:blip r:embed="rId2"/>
                </a:buBlip>
                <a:defRPr sz="36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685800" indent="-228600" algn="l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32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4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8288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0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en-US" sz="1800" b="1" dirty="0">
                  <a:cs typeface="Open Sans" pitchFamily="34" charset="0"/>
                </a:rPr>
                <a:t>$200,000</a:t>
              </a: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endParaRPr lang="en-US" altLang="en-US" sz="2200" dirty="0">
                <a:latin typeface="+mn-lt"/>
                <a:cs typeface="Open Sans" pitchFamily="34" charset="0"/>
              </a:endParaRP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9F3B70FD-5843-B640-8D76-2E324FF0475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05388" y="3777498"/>
              <a:ext cx="2019393" cy="43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49" tIns="0" rIns="91450" bIns="45726"/>
            <a:lstStyle>
              <a:lvl1pPr marL="342900" indent="-342900" algn="l">
                <a:lnSpc>
                  <a:spcPct val="90000"/>
                </a:lnSpc>
                <a:spcBef>
                  <a:spcPts val="1000"/>
                </a:spcBef>
                <a:buBlip>
                  <a:blip r:embed="rId2"/>
                </a:buBlip>
                <a:defRPr sz="36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685800" indent="-228600" algn="l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32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4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8288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0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en-US" sz="1800" b="1" dirty="0">
                  <a:cs typeface="Open Sans" pitchFamily="34" charset="0"/>
                </a:rPr>
                <a:t>$200,000</a:t>
              </a: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endParaRPr lang="en-US" altLang="en-US" sz="2200" dirty="0">
                <a:latin typeface="+mn-lt"/>
                <a:cs typeface="Open Sans" pitchFamily="34" charset="0"/>
              </a:endParaRPr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F6665353-FDFD-154D-9EF5-53088F107FE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05388" y="4211450"/>
              <a:ext cx="2019393" cy="438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49" tIns="0" rIns="91450" bIns="45726"/>
            <a:lstStyle>
              <a:lvl1pPr marL="342900" indent="-342900" algn="l">
                <a:lnSpc>
                  <a:spcPct val="90000"/>
                </a:lnSpc>
                <a:spcBef>
                  <a:spcPts val="1000"/>
                </a:spcBef>
                <a:buBlip>
                  <a:blip r:embed="rId2"/>
                </a:buBlip>
                <a:defRPr sz="36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685800" indent="-228600" algn="l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32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4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8288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0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en-US" sz="1800" b="1" dirty="0">
                  <a:cs typeface="Open Sans" pitchFamily="34" charset="0"/>
                </a:rPr>
                <a:t>$600,000</a:t>
              </a:r>
            </a:p>
            <a:p>
              <a:pPr algn="ctr">
                <a:lnSpc>
                  <a:spcPct val="100000"/>
                </a:lnSpc>
                <a:spcAft>
                  <a:spcPts val="1200"/>
                </a:spcAft>
              </a:pPr>
              <a:endParaRPr lang="en-US" altLang="en-US" sz="2200" dirty="0">
                <a:latin typeface="+mn-lt"/>
                <a:cs typeface="Open Sans" pitchFamily="34" charset="0"/>
              </a:endParaRPr>
            </a:p>
          </p:txBody>
        </p: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8A7070A-6EA4-4341-9E00-E8A789E966E5}"/>
              </a:ext>
            </a:extLst>
          </p:cNvPr>
          <p:cNvSpPr txBox="1">
            <a:spLocks/>
          </p:cNvSpPr>
          <p:nvPr/>
        </p:nvSpPr>
        <p:spPr bwMode="auto">
          <a:xfrm>
            <a:off x="5512782" y="1917700"/>
            <a:ext cx="2174376" cy="43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1800" b="1" dirty="0">
                <a:cs typeface="Open Sans" pitchFamily="34" charset="0"/>
              </a:rPr>
              <a:t>Collateral (Inventory)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endParaRPr lang="en-US" altLang="en-US" sz="2200" dirty="0">
              <a:latin typeface="+mn-lt"/>
              <a:cs typeface="Open Sans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E4F677-17B0-A544-B014-36A1213A4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99" y="1417343"/>
            <a:ext cx="9817880" cy="50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23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9997E70-28BB-2E4F-949D-F199222FF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1" y="2501103"/>
            <a:ext cx="1205287" cy="2844777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8BE89FC-40F9-EF49-9BBA-CA6E47279EF0}"/>
              </a:ext>
            </a:extLst>
          </p:cNvPr>
          <p:cNvSpPr txBox="1">
            <a:spLocks/>
          </p:cNvSpPr>
          <p:nvPr/>
        </p:nvSpPr>
        <p:spPr bwMode="auto">
          <a:xfrm>
            <a:off x="1483225" y="1917700"/>
            <a:ext cx="2354635" cy="43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cs typeface="Open Sans" pitchFamily="34" charset="0"/>
              </a:rPr>
              <a:t>Seller Risk Low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en-US" sz="2200" dirty="0">
              <a:latin typeface="+mn-lt"/>
              <a:cs typeface="Open Sans" pitchFamily="34" charset="0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933BF5E-D725-A44F-B9C7-32A8AC3644F1}"/>
              </a:ext>
            </a:extLst>
          </p:cNvPr>
          <p:cNvSpPr txBox="1">
            <a:spLocks/>
          </p:cNvSpPr>
          <p:nvPr/>
        </p:nvSpPr>
        <p:spPr bwMode="auto">
          <a:xfrm>
            <a:off x="8426941" y="1917700"/>
            <a:ext cx="2354635" cy="43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cs typeface="Open Sans" pitchFamily="34" charset="0"/>
              </a:rPr>
              <a:t>Buyer Risk High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altLang="en-US" sz="2200" dirty="0">
              <a:cs typeface="Open Sans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en-US" sz="2200" dirty="0">
              <a:latin typeface="+mn-lt"/>
              <a:cs typeface="Open Sans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1C5824C-0401-2B47-8A71-8CE2DBEB2298}"/>
              </a:ext>
            </a:extLst>
          </p:cNvPr>
          <p:cNvSpPr txBox="1">
            <a:spLocks/>
          </p:cNvSpPr>
          <p:nvPr/>
        </p:nvSpPr>
        <p:spPr bwMode="auto">
          <a:xfrm>
            <a:off x="1469155" y="5645639"/>
            <a:ext cx="2281513" cy="43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cs typeface="Open Sans" pitchFamily="34" charset="0"/>
              </a:rPr>
              <a:t>Seller Risk High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en-US" sz="2200" dirty="0">
              <a:latin typeface="+mn-lt"/>
              <a:cs typeface="Open Sans" pitchFamily="34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3B7D471-4091-0440-A2AF-9709CC2C74B4}"/>
              </a:ext>
            </a:extLst>
          </p:cNvPr>
          <p:cNvSpPr txBox="1">
            <a:spLocks/>
          </p:cNvSpPr>
          <p:nvPr/>
        </p:nvSpPr>
        <p:spPr bwMode="auto">
          <a:xfrm>
            <a:off x="8485921" y="5645639"/>
            <a:ext cx="2281514" cy="43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cs typeface="Open Sans" pitchFamily="34" charset="0"/>
              </a:rPr>
              <a:t>Buyer Risk Low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en-US" sz="2200" dirty="0">
              <a:latin typeface="+mn-lt"/>
              <a:cs typeface="Open Sans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6F8B44-2DE7-0043-9534-3CFF8A681EE7}"/>
              </a:ext>
            </a:extLst>
          </p:cNvPr>
          <p:cNvGrpSpPr/>
          <p:nvPr/>
        </p:nvGrpSpPr>
        <p:grpSpPr>
          <a:xfrm>
            <a:off x="4514256" y="2236762"/>
            <a:ext cx="3397730" cy="3053667"/>
            <a:chOff x="4220017" y="2236762"/>
            <a:chExt cx="3397730" cy="305366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87BC93-DD82-EA4B-B3C5-9B75CAE82E08}"/>
                </a:ext>
              </a:extLst>
            </p:cNvPr>
            <p:cNvSpPr/>
            <p:nvPr/>
          </p:nvSpPr>
          <p:spPr>
            <a:xfrm>
              <a:off x="4220017" y="2236762"/>
              <a:ext cx="3220791" cy="3053667"/>
            </a:xfrm>
            <a:prstGeom prst="rect">
              <a:avLst/>
            </a:prstGeom>
            <a:solidFill>
              <a:srgbClr val="E6E7E8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 Placeholder 2">
              <a:extLst>
                <a:ext uri="{FF2B5EF4-FFF2-40B4-BE49-F238E27FC236}">
                  <a16:creationId xmlns:a16="http://schemas.microsoft.com/office/drawing/2014/main" id="{1F9E3090-CDAA-A940-A14D-32DE00C6D0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22028" y="2454146"/>
              <a:ext cx="3395719" cy="2590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49" tIns="0" rIns="91450" bIns="45726"/>
            <a:lstStyle>
              <a:lvl1pPr marL="342900" indent="-342900" algn="l">
                <a:lnSpc>
                  <a:spcPct val="90000"/>
                </a:lnSpc>
                <a:spcBef>
                  <a:spcPts val="1000"/>
                </a:spcBef>
                <a:buBlip>
                  <a:blip r:embed="rId3"/>
                </a:buBlip>
                <a:defRPr sz="36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685800" indent="-228600" algn="l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32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4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8288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 sz="2000"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algn="l">
                <a:lnSpc>
                  <a:spcPct val="90000"/>
                </a:lnSpc>
                <a:spcBef>
                  <a:spcPts val="500"/>
                </a:spcBef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ppleSymbols"/>
                <a:buChar char="⎻"/>
                <a:defRPr>
                  <a:solidFill>
                    <a:srgbClr val="043673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altLang="en-US" sz="2200" b="1" dirty="0">
                  <a:cs typeface="Open Sans" pitchFamily="34" charset="0"/>
                </a:rPr>
                <a:t>Sale Terms</a:t>
              </a: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altLang="en-US" sz="1800" dirty="0">
                  <a:cs typeface="Open Sans" pitchFamily="34" charset="0"/>
                </a:rPr>
                <a:t>Cash in Advance</a:t>
              </a: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altLang="en-US" sz="1800" dirty="0">
                  <a:cs typeface="Open Sans" pitchFamily="34" charset="0"/>
                </a:rPr>
                <a:t>Letter of Credit (L/C)</a:t>
              </a: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altLang="en-US" sz="1800" dirty="0">
                  <a:cs typeface="Open Sans" pitchFamily="34" charset="0"/>
                </a:rPr>
                <a:t>Cash Against Documents</a:t>
              </a:r>
            </a:p>
            <a:p>
              <a:pPr>
                <a:lnSpc>
                  <a:spcPct val="100000"/>
                </a:lnSpc>
                <a:spcAft>
                  <a:spcPts val="1200"/>
                </a:spcAft>
              </a:pPr>
              <a:r>
                <a:rPr lang="en-US" altLang="en-US" sz="1800" dirty="0">
                  <a:cs typeface="Open Sans" pitchFamily="34" charset="0"/>
                </a:rPr>
                <a:t>Open Account</a:t>
              </a:r>
            </a:p>
          </p:txBody>
        </p:sp>
      </p:grp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6A86C0-97D4-F245-942C-822C51852E99}"/>
              </a:ext>
            </a:extLst>
          </p:cNvPr>
          <p:cNvSpPr txBox="1">
            <a:spLocks/>
          </p:cNvSpPr>
          <p:nvPr/>
        </p:nvSpPr>
        <p:spPr>
          <a:xfrm>
            <a:off x="1073430" y="685674"/>
            <a:ext cx="10267670" cy="438794"/>
          </a:xfrm>
          <a:prstGeom prst="rect">
            <a:avLst/>
          </a:prstGeom>
        </p:spPr>
        <p:txBody>
          <a:bodyPr vert="horz" lIns="274320" tIns="0" rIns="91440" bIns="45720" rtlCol="0">
            <a:normAutofit fontScale="92500" lnSpcReduction="2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None/>
              <a:defRPr sz="2800" b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sz="20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cs typeface="Open Sans" pitchFamily="34" charset="0"/>
              </a:rPr>
              <a:t>SALES TERMS AS A SPECTRUM OF RISK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567BEB5-A19A-7D4A-9753-A1865B30C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988227" y="2501103"/>
            <a:ext cx="1205287" cy="284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6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770655-E2E9-214F-8445-41351AF660E2}"/>
              </a:ext>
            </a:extLst>
          </p:cNvPr>
          <p:cNvSpPr txBox="1">
            <a:spLocks/>
          </p:cNvSpPr>
          <p:nvPr/>
        </p:nvSpPr>
        <p:spPr bwMode="auto">
          <a:xfrm>
            <a:off x="1073430" y="1691588"/>
            <a:ext cx="3022120" cy="120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cs typeface="Open Sans" pitchFamily="34" charset="0"/>
              </a:rPr>
              <a:t>Risk Prevention: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Protect against nonpayment by foreign buyers </a:t>
            </a:r>
            <a:br>
              <a:rPr lang="en-US" altLang="en-US" sz="2200" dirty="0">
                <a:cs typeface="Open Sans" pitchFamily="34" charset="0"/>
              </a:rPr>
            </a:br>
            <a:r>
              <a:rPr lang="en-US" altLang="en-US" sz="2200" dirty="0">
                <a:cs typeface="Open Sans" pitchFamily="34" charset="0"/>
              </a:rPr>
              <a:t>due to: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C36B178-AB91-AB4B-87F4-1B5C900E10E4}"/>
              </a:ext>
            </a:extLst>
          </p:cNvPr>
          <p:cNvSpPr txBox="1">
            <a:spLocks/>
          </p:cNvSpPr>
          <p:nvPr/>
        </p:nvSpPr>
        <p:spPr bwMode="auto">
          <a:xfrm>
            <a:off x="4513027" y="1691832"/>
            <a:ext cx="3022119" cy="120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cs typeface="Open Sans" pitchFamily="34" charset="0"/>
              </a:rPr>
              <a:t>Sales Tool: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Allows exporters to offer competitive credit terms to foreign buyers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03F69B1-BCB8-A249-B220-D86A425E2C38}"/>
              </a:ext>
            </a:extLst>
          </p:cNvPr>
          <p:cNvSpPr txBox="1">
            <a:spLocks/>
          </p:cNvSpPr>
          <p:nvPr/>
        </p:nvSpPr>
        <p:spPr bwMode="auto">
          <a:xfrm>
            <a:off x="8140510" y="1691832"/>
            <a:ext cx="3476864" cy="120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cs typeface="Open Sans" pitchFamily="34" charset="0"/>
              </a:rPr>
              <a:t>Financing Aid: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Obtain additional financing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endParaRPr lang="en-US" altLang="en-US" sz="1800" dirty="0">
              <a:cs typeface="Open Sans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0499B6-8F58-244A-96F7-5595A88D283C}"/>
              </a:ext>
            </a:extLst>
          </p:cNvPr>
          <p:cNvGrpSpPr/>
          <p:nvPr/>
        </p:nvGrpSpPr>
        <p:grpSpPr>
          <a:xfrm>
            <a:off x="4261254" y="1742517"/>
            <a:ext cx="45719" cy="2768325"/>
            <a:chOff x="4085131" y="2701881"/>
            <a:chExt cx="45719" cy="2768325"/>
          </a:xfrm>
        </p:grpSpPr>
        <p:pic>
          <p:nvPicPr>
            <p:cNvPr id="11" name="image11.png" descr="Divider.png">
              <a:extLst>
                <a:ext uri="{FF2B5EF4-FFF2-40B4-BE49-F238E27FC236}">
                  <a16:creationId xmlns:a16="http://schemas.microsoft.com/office/drawing/2014/main" id="{EEC57CC8-5F23-BD46-A2BB-3BAEB379D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5131" y="2701881"/>
              <a:ext cx="41914" cy="205347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image11.png" descr="Divider.png">
              <a:extLst>
                <a:ext uri="{FF2B5EF4-FFF2-40B4-BE49-F238E27FC236}">
                  <a16:creationId xmlns:a16="http://schemas.microsoft.com/office/drawing/2014/main" id="{CB37FFD3-67B9-5E41-85D5-50EDF3168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-9079" b="65109"/>
            <a:stretch/>
          </p:blipFill>
          <p:spPr>
            <a:xfrm>
              <a:off x="4085131" y="4753731"/>
              <a:ext cx="45719" cy="71647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6A86C0-97D4-F245-942C-822C51852E99}"/>
              </a:ext>
            </a:extLst>
          </p:cNvPr>
          <p:cNvSpPr txBox="1">
            <a:spLocks/>
          </p:cNvSpPr>
          <p:nvPr/>
        </p:nvSpPr>
        <p:spPr>
          <a:xfrm>
            <a:off x="1073430" y="685674"/>
            <a:ext cx="8636663" cy="438794"/>
          </a:xfrm>
          <a:prstGeom prst="rect">
            <a:avLst/>
          </a:prstGeom>
        </p:spPr>
        <p:txBody>
          <a:bodyPr vert="horz" lIns="274320" tIns="0" rIns="91440" bIns="45720" rtlCol="0">
            <a:normAutofit fontScale="92500" lnSpcReduction="2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None/>
              <a:defRPr sz="2800" b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sz="20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cs typeface="Open Sans" pitchFamily="34" charset="0"/>
              </a:rPr>
              <a:t>EXPORT CREDIT INSURANCE – BENEFITS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E43D4D6-CE47-2B45-8355-0970647D9B94}"/>
              </a:ext>
            </a:extLst>
          </p:cNvPr>
          <p:cNvSpPr txBox="1">
            <a:spLocks/>
          </p:cNvSpPr>
          <p:nvPr/>
        </p:nvSpPr>
        <p:spPr bwMode="auto">
          <a:xfrm>
            <a:off x="960360" y="3794367"/>
            <a:ext cx="3022120" cy="120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Commercial risks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Political risks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altLang="en-US" sz="2200" dirty="0">
              <a:cs typeface="Open Sans" pitchFamily="34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6734712-4E57-1B46-8185-3F9C54415308}"/>
              </a:ext>
            </a:extLst>
          </p:cNvPr>
          <p:cNvSpPr txBox="1">
            <a:spLocks/>
          </p:cNvSpPr>
          <p:nvPr/>
        </p:nvSpPr>
        <p:spPr bwMode="auto">
          <a:xfrm>
            <a:off x="4378116" y="3794367"/>
            <a:ext cx="3022120" cy="120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Generally up to 180 days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Some products may qualify for 360 day terms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altLang="en-US" sz="2200" dirty="0">
              <a:cs typeface="Open Sans" pitchFamily="34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162CFAF-FD60-374E-90F2-EF70510ACC37}"/>
              </a:ext>
            </a:extLst>
          </p:cNvPr>
          <p:cNvSpPr txBox="1">
            <a:spLocks/>
          </p:cNvSpPr>
          <p:nvPr/>
        </p:nvSpPr>
        <p:spPr bwMode="auto">
          <a:xfrm>
            <a:off x="7990746" y="3190229"/>
            <a:ext cx="3231980" cy="120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Insured foreign receivables may be added to your borrowing base by assignment of policy proceeds (claim payments) to a lender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altLang="en-US" sz="2200" dirty="0">
              <a:cs typeface="Open Sans" pitchFamily="34" charset="0"/>
            </a:endParaRPr>
          </a:p>
        </p:txBody>
      </p:sp>
      <p:pic>
        <p:nvPicPr>
          <p:cNvPr id="27" name="image11.png" descr="Divider.png">
            <a:extLst>
              <a:ext uri="{FF2B5EF4-FFF2-40B4-BE49-F238E27FC236}">
                <a16:creationId xmlns:a16="http://schemas.microsoft.com/office/drawing/2014/main" id="{ED2FE1DC-5E2F-D54F-8561-5BA06463A7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60654" b="35127"/>
          <a:stretch/>
        </p:blipFill>
        <p:spPr>
          <a:xfrm>
            <a:off x="4261253" y="4515697"/>
            <a:ext cx="67337" cy="13321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7534B92-1B94-3F4D-92E2-350A9EE02986}"/>
              </a:ext>
            </a:extLst>
          </p:cNvPr>
          <p:cNvGrpSpPr/>
          <p:nvPr/>
        </p:nvGrpSpPr>
        <p:grpSpPr>
          <a:xfrm>
            <a:off x="7848515" y="1742517"/>
            <a:ext cx="45719" cy="2768325"/>
            <a:chOff x="4085131" y="2701881"/>
            <a:chExt cx="45719" cy="2768325"/>
          </a:xfrm>
        </p:grpSpPr>
        <p:pic>
          <p:nvPicPr>
            <p:cNvPr id="33" name="image11.png" descr="Divider.png">
              <a:extLst>
                <a:ext uri="{FF2B5EF4-FFF2-40B4-BE49-F238E27FC236}">
                  <a16:creationId xmlns:a16="http://schemas.microsoft.com/office/drawing/2014/main" id="{FC186BE4-B231-D249-BAEC-BB5984173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5131" y="2701881"/>
              <a:ext cx="41914" cy="205347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image11.png" descr="Divider.png">
              <a:extLst>
                <a:ext uri="{FF2B5EF4-FFF2-40B4-BE49-F238E27FC236}">
                  <a16:creationId xmlns:a16="http://schemas.microsoft.com/office/drawing/2014/main" id="{BD631CF5-2570-BA4A-A2D9-7FE1184EA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-9079" b="65109"/>
            <a:stretch/>
          </p:blipFill>
          <p:spPr>
            <a:xfrm>
              <a:off x="4085131" y="4753731"/>
              <a:ext cx="45719" cy="716475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35" name="image11.png" descr="Divider.png">
            <a:extLst>
              <a:ext uri="{FF2B5EF4-FFF2-40B4-BE49-F238E27FC236}">
                <a16:creationId xmlns:a16="http://schemas.microsoft.com/office/drawing/2014/main" id="{23EED346-88A2-BD4A-A5C2-F89F50B71C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60654" b="35127"/>
          <a:stretch/>
        </p:blipFill>
        <p:spPr>
          <a:xfrm>
            <a:off x="7848514" y="4515697"/>
            <a:ext cx="67337" cy="13321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448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6A86C0-97D4-F245-942C-822C51852E99}"/>
              </a:ext>
            </a:extLst>
          </p:cNvPr>
          <p:cNvSpPr txBox="1">
            <a:spLocks/>
          </p:cNvSpPr>
          <p:nvPr/>
        </p:nvSpPr>
        <p:spPr>
          <a:xfrm>
            <a:off x="1073430" y="685674"/>
            <a:ext cx="8636663" cy="438794"/>
          </a:xfrm>
          <a:prstGeom prst="rect">
            <a:avLst/>
          </a:prstGeom>
        </p:spPr>
        <p:txBody>
          <a:bodyPr vert="horz" lIns="274320" tIns="0" rIns="91440" bIns="45720" rtlCol="0">
            <a:normAutofit fontScale="92500" lnSpcReduction="2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None/>
              <a:defRPr sz="2800" b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sz="20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cs typeface="Open Sans" pitchFamily="34" charset="0"/>
              </a:rPr>
              <a:t>RISKS COVERED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770655-E2E9-214F-8445-41351AF660E2}"/>
              </a:ext>
            </a:extLst>
          </p:cNvPr>
          <p:cNvSpPr txBox="1">
            <a:spLocks/>
          </p:cNvSpPr>
          <p:nvPr/>
        </p:nvSpPr>
        <p:spPr bwMode="auto">
          <a:xfrm>
            <a:off x="1027710" y="1683682"/>
            <a:ext cx="4439628" cy="17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cs typeface="Open Sans" pitchFamily="34" charset="0"/>
              </a:rPr>
              <a:t>Commercial Risk:</a:t>
            </a:r>
            <a:endParaRPr lang="en-US" altLang="en-US" sz="2200" dirty="0">
              <a:cs typeface="Open Sans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Insolvency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Bankruptcy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0499B6-8F58-244A-96F7-5595A88D283C}"/>
              </a:ext>
            </a:extLst>
          </p:cNvPr>
          <p:cNvGrpSpPr/>
          <p:nvPr/>
        </p:nvGrpSpPr>
        <p:grpSpPr>
          <a:xfrm>
            <a:off x="5618614" y="1752244"/>
            <a:ext cx="45719" cy="2768325"/>
            <a:chOff x="3950221" y="2701881"/>
            <a:chExt cx="45719" cy="2768325"/>
          </a:xfrm>
        </p:grpSpPr>
        <p:pic>
          <p:nvPicPr>
            <p:cNvPr id="11" name="image11.png" descr="Divider.png">
              <a:extLst>
                <a:ext uri="{FF2B5EF4-FFF2-40B4-BE49-F238E27FC236}">
                  <a16:creationId xmlns:a16="http://schemas.microsoft.com/office/drawing/2014/main" id="{EEC57CC8-5F23-BD46-A2BB-3BAEB379D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0221" y="2701881"/>
              <a:ext cx="41914" cy="205347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image11.png" descr="Divider.png">
              <a:extLst>
                <a:ext uri="{FF2B5EF4-FFF2-40B4-BE49-F238E27FC236}">
                  <a16:creationId xmlns:a16="http://schemas.microsoft.com/office/drawing/2014/main" id="{CB37FFD3-67B9-5E41-85D5-50EDF3168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-9079" b="65109"/>
            <a:stretch/>
          </p:blipFill>
          <p:spPr>
            <a:xfrm>
              <a:off x="3950221" y="4753731"/>
              <a:ext cx="45719" cy="71647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B2B2B35-8508-8A45-88CE-80793CD5832F}"/>
              </a:ext>
            </a:extLst>
          </p:cNvPr>
          <p:cNvSpPr txBox="1">
            <a:spLocks/>
          </p:cNvSpPr>
          <p:nvPr/>
        </p:nvSpPr>
        <p:spPr bwMode="auto">
          <a:xfrm>
            <a:off x="5901703" y="1683682"/>
            <a:ext cx="2788903" cy="14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en-US" sz="2200" b="1" dirty="0">
                <a:cs typeface="Open Sans" pitchFamily="34" charset="0"/>
              </a:rPr>
              <a:t>Political Risk:</a:t>
            </a:r>
            <a:endParaRPr lang="en-US" altLang="en-US" sz="2200" dirty="0">
              <a:cs typeface="Open Sans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War, Revolution, Insurrection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Currency Transfer Risk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849DD2D-9126-B944-8C19-AAB732C1FCA0}"/>
              </a:ext>
            </a:extLst>
          </p:cNvPr>
          <p:cNvSpPr txBox="1">
            <a:spLocks/>
          </p:cNvSpPr>
          <p:nvPr/>
        </p:nvSpPr>
        <p:spPr bwMode="auto">
          <a:xfrm>
            <a:off x="3176550" y="1683682"/>
            <a:ext cx="2359368" cy="17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en-US" sz="2200" dirty="0">
              <a:cs typeface="Open Sans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Protracted Default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AA8F42B-C631-664D-B501-F310935D02D3}"/>
              </a:ext>
            </a:extLst>
          </p:cNvPr>
          <p:cNvSpPr txBox="1">
            <a:spLocks/>
          </p:cNvSpPr>
          <p:nvPr/>
        </p:nvSpPr>
        <p:spPr bwMode="auto">
          <a:xfrm>
            <a:off x="8644903" y="1637962"/>
            <a:ext cx="2679407" cy="14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en-US" sz="2200" dirty="0">
              <a:cs typeface="Open Sans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cs typeface="Open Sans" pitchFamily="34" charset="0"/>
              </a:rPr>
              <a:t>Cancellation of an Import or Export License</a:t>
            </a:r>
          </a:p>
        </p:txBody>
      </p:sp>
    </p:spTree>
    <p:extLst>
      <p:ext uri="{BB962C8B-B14F-4D97-AF65-F5344CB8AC3E}">
        <p14:creationId xmlns:p14="http://schemas.microsoft.com/office/powerpoint/2010/main" val="49060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Placeholder 2"/>
          <p:cNvSpPr txBox="1">
            <a:spLocks/>
          </p:cNvSpPr>
          <p:nvPr/>
        </p:nvSpPr>
        <p:spPr bwMode="auto">
          <a:xfrm>
            <a:off x="1075258" y="1689099"/>
            <a:ext cx="10332257" cy="568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49" tIns="0" rIns="91450" bIns="45726"/>
          <a:lstStyle>
            <a:lvl1pPr marL="342900" indent="-342900" algn="l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36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1pPr>
            <a:lvl2pPr marL="685800" indent="-228600" algn="l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32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4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3pPr>
            <a:lvl4pPr marL="18288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 sz="2000"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>
              <a:lnSpc>
                <a:spcPct val="90000"/>
              </a:lnSpc>
              <a:spcBef>
                <a:spcPts val="500"/>
              </a:spcBef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/>
              <a:buChar char="⎻"/>
              <a:defRPr>
                <a:solidFill>
                  <a:srgbClr val="043673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  <a:cs typeface="Open Sans" pitchFamily="34" charset="0"/>
              </a:rPr>
              <a:t>95% coverage for nonpayment due to commercial insolvency/bankruptcy/default) and political (war, revolution, “transfer risk”) risks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  <a:cs typeface="Open Sans" pitchFamily="34" charset="0"/>
              </a:rPr>
              <a:t>Insuring existing buyers is optional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b="1" dirty="0">
                <a:latin typeface="+mn-lt"/>
                <a:cs typeface="Open Sans" pitchFamily="34" charset="0"/>
              </a:rPr>
              <a:t>No deductible! No application fee!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  <a:cs typeface="Open Sans" pitchFamily="34" charset="0"/>
              </a:rPr>
              <a:t>EXIM pre-approves all credit limits requested and obtains credit information on your buyers at no additional cost to you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+mn-lt"/>
                <a:cs typeface="Open Sans" pitchFamily="34" charset="0"/>
              </a:rPr>
              <a:t>5 business day buyer approval turnaround on credit limits of $500,000 or less (longer turnaround on higher amounts)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b="1" dirty="0">
                <a:latin typeface="+mn-lt"/>
                <a:cs typeface="Open Sans" pitchFamily="34" charset="0"/>
              </a:rPr>
              <a:t>No minimum sales volume or premium … pay only on the gross invoice value of what you ship, when you ship!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E6A86C0-97D4-F245-942C-822C51852E99}"/>
              </a:ext>
            </a:extLst>
          </p:cNvPr>
          <p:cNvSpPr txBox="1">
            <a:spLocks/>
          </p:cNvSpPr>
          <p:nvPr/>
        </p:nvSpPr>
        <p:spPr>
          <a:xfrm>
            <a:off x="1073430" y="685674"/>
            <a:ext cx="11908052" cy="438794"/>
          </a:xfrm>
          <a:prstGeom prst="rect">
            <a:avLst/>
          </a:prstGeom>
        </p:spPr>
        <p:txBody>
          <a:bodyPr vert="horz" lIns="274320" tIns="0" rIns="91440" bIns="45720" rtlCol="0">
            <a:normAutofit fontScale="92500" lnSpcReduction="20000"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None/>
              <a:defRPr sz="2800" b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sz="2000"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ppleSymbols" charset="0"/>
              <a:buChar char="⎻"/>
              <a:defRPr kern="1200">
                <a:solidFill>
                  <a:srgbClr val="043673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cs typeface="Open Sans" pitchFamily="34" charset="0"/>
              </a:rPr>
              <a:t>SMALL BUSINESS EXPRESS INSURANCE: KEY FEATURES </a:t>
            </a:r>
          </a:p>
        </p:txBody>
      </p:sp>
    </p:spTree>
    <p:extLst>
      <p:ext uri="{BB962C8B-B14F-4D97-AF65-F5344CB8AC3E}">
        <p14:creationId xmlns:p14="http://schemas.microsoft.com/office/powerpoint/2010/main" val="3279246721"/>
      </p:ext>
    </p:extLst>
  </p:cSld>
  <p:clrMapOvr>
    <a:masterClrMapping/>
  </p:clrMapOvr>
</p:sld>
</file>

<file path=ppt/theme/theme1.xml><?xml version="1.0" encoding="utf-8"?>
<a:theme xmlns:a="http://schemas.openxmlformats.org/drawingml/2006/main" name="PPT 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Blue</Template>
  <TotalTime>12765</TotalTime>
  <Words>799</Words>
  <Application>Microsoft Office PowerPoint</Application>
  <PresentationFormat>Widescreen</PresentationFormat>
  <Paragraphs>131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AppleSymbols</vt:lpstr>
      <vt:lpstr>Arial</vt:lpstr>
      <vt:lpstr>Calibri</vt:lpstr>
      <vt:lpstr>Calibri Light</vt:lpstr>
      <vt:lpstr>Courier New</vt:lpstr>
      <vt:lpstr>Open Sans</vt:lpstr>
      <vt:lpstr>PPT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ExIm Bank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of Presentation Sub-heading</dc:title>
  <dc:subject/>
  <dc:creator>Stephen Maroon</dc:creator>
  <cp:keywords/>
  <dc:description/>
  <cp:lastModifiedBy>Regina Gordin</cp:lastModifiedBy>
  <cp:revision>313</cp:revision>
  <cp:lastPrinted>2020-05-11T15:12:53Z</cp:lastPrinted>
  <dcterms:created xsi:type="dcterms:W3CDTF">2017-12-15T19:06:26Z</dcterms:created>
  <dcterms:modified xsi:type="dcterms:W3CDTF">2021-07-29T12:58:40Z</dcterms:modified>
  <cp:category/>
</cp:coreProperties>
</file>