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57" r:id="rId2"/>
    <p:sldId id="272" r:id="rId3"/>
    <p:sldId id="451" r:id="rId4"/>
    <p:sldId id="460" r:id="rId5"/>
    <p:sldId id="352" r:id="rId6"/>
    <p:sldId id="453" r:id="rId7"/>
    <p:sldId id="455" r:id="rId8"/>
    <p:sldId id="473" r:id="rId9"/>
    <p:sldId id="474" r:id="rId10"/>
    <p:sldId id="457" r:id="rId11"/>
    <p:sldId id="470" r:id="rId12"/>
    <p:sldId id="361" r:id="rId13"/>
    <p:sldId id="477" r:id="rId14"/>
    <p:sldId id="476" r:id="rId15"/>
    <p:sldId id="362" r:id="rId16"/>
    <p:sldId id="276" r:id="rId17"/>
    <p:sldId id="369" r:id="rId18"/>
    <p:sldId id="371" r:id="rId19"/>
    <p:sldId id="372" r:id="rId20"/>
    <p:sldId id="461" r:id="rId21"/>
    <p:sldId id="462" r:id="rId22"/>
    <p:sldId id="373" r:id="rId23"/>
    <p:sldId id="267" r:id="rId24"/>
    <p:sldId id="472" r:id="rId25"/>
    <p:sldId id="478" r:id="rId26"/>
    <p:sldId id="458" r:id="rId27"/>
    <p:sldId id="464" r:id="rId28"/>
    <p:sldId id="360" r:id="rId29"/>
    <p:sldId id="374"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Layouts and Design" id="{64924206-1386-4FB2-B206-4CEBD4173206}">
          <p14:sldIdLst>
            <p14:sldId id="357"/>
            <p14:sldId id="272"/>
            <p14:sldId id="451"/>
            <p14:sldId id="460"/>
            <p14:sldId id="352"/>
            <p14:sldId id="453"/>
            <p14:sldId id="455"/>
            <p14:sldId id="473"/>
            <p14:sldId id="474"/>
            <p14:sldId id="457"/>
            <p14:sldId id="470"/>
            <p14:sldId id="361"/>
            <p14:sldId id="477"/>
            <p14:sldId id="476"/>
            <p14:sldId id="362"/>
            <p14:sldId id="276"/>
            <p14:sldId id="369"/>
            <p14:sldId id="371"/>
            <p14:sldId id="372"/>
            <p14:sldId id="461"/>
            <p14:sldId id="462"/>
            <p14:sldId id="373"/>
            <p14:sldId id="267"/>
            <p14:sldId id="472"/>
            <p14:sldId id="478"/>
            <p14:sldId id="458"/>
            <p14:sldId id="464"/>
            <p14:sldId id="360"/>
            <p14:sldId id="374"/>
            <p14:sldId id="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18" autoAdjust="0"/>
    <p:restoredTop sz="94660"/>
  </p:normalViewPr>
  <p:slideViewPr>
    <p:cSldViewPr snapToGrid="0">
      <p:cViewPr varScale="1">
        <p:scale>
          <a:sx n="111" d="100"/>
          <a:sy n="111" d="100"/>
        </p:scale>
        <p:origin x="40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0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97C8C-A26B-4D2C-A234-D4D191A98DFC}" type="datetimeFigureOut">
              <a:rPr lang="en-US" smtClean="0"/>
              <a:t>5/14/2024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B5A0FD-AD1C-4C70-9E4C-5716B7CEE51E}" type="slidenum">
              <a:rPr lang="en-US" smtClean="0"/>
              <a:t>‹#›</a:t>
            </a:fld>
            <a:endParaRPr lang="en-US" dirty="0"/>
          </a:p>
        </p:txBody>
      </p:sp>
    </p:spTree>
    <p:extLst>
      <p:ext uri="{BB962C8B-B14F-4D97-AF65-F5344CB8AC3E}">
        <p14:creationId xmlns:p14="http://schemas.microsoft.com/office/powerpoint/2010/main" val="306483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4E3EF-3874-4D25-B412-D9079A1DDED3}" type="datetimeFigureOut">
              <a:rPr lang="en-US" smtClean="0"/>
              <a:t>5/14/2024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BACA4-CE1B-43E1-870A-C74705ACC90B}" type="slidenum">
              <a:rPr lang="en-US" smtClean="0"/>
              <a:t>‹#›</a:t>
            </a:fld>
            <a:endParaRPr lang="en-US" dirty="0"/>
          </a:p>
        </p:txBody>
      </p:sp>
    </p:spTree>
    <p:extLst>
      <p:ext uri="{BB962C8B-B14F-4D97-AF65-F5344CB8AC3E}">
        <p14:creationId xmlns:p14="http://schemas.microsoft.com/office/powerpoint/2010/main" val="356894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a:t>
            </a:fld>
            <a:endParaRPr lang="en-US" dirty="0"/>
          </a:p>
        </p:txBody>
      </p:sp>
    </p:spTree>
    <p:extLst>
      <p:ext uri="{BB962C8B-B14F-4D97-AF65-F5344CB8AC3E}">
        <p14:creationId xmlns:p14="http://schemas.microsoft.com/office/powerpoint/2010/main" val="96971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10</a:t>
            </a:fld>
            <a:endParaRPr lang="en-US" dirty="0"/>
          </a:p>
        </p:txBody>
      </p:sp>
    </p:spTree>
    <p:extLst>
      <p:ext uri="{BB962C8B-B14F-4D97-AF65-F5344CB8AC3E}">
        <p14:creationId xmlns:p14="http://schemas.microsoft.com/office/powerpoint/2010/main" val="126991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11</a:t>
            </a:fld>
            <a:endParaRPr lang="en-US" dirty="0"/>
          </a:p>
        </p:txBody>
      </p:sp>
    </p:spTree>
    <p:extLst>
      <p:ext uri="{BB962C8B-B14F-4D97-AF65-F5344CB8AC3E}">
        <p14:creationId xmlns:p14="http://schemas.microsoft.com/office/powerpoint/2010/main" val="344004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16</a:t>
            </a:fld>
            <a:endParaRPr lang="en-US" dirty="0"/>
          </a:p>
        </p:txBody>
      </p:sp>
    </p:spTree>
    <p:extLst>
      <p:ext uri="{BB962C8B-B14F-4D97-AF65-F5344CB8AC3E}">
        <p14:creationId xmlns:p14="http://schemas.microsoft.com/office/powerpoint/2010/main" val="281113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18</a:t>
            </a:fld>
            <a:endParaRPr lang="en-US" dirty="0"/>
          </a:p>
        </p:txBody>
      </p:sp>
    </p:spTree>
    <p:extLst>
      <p:ext uri="{BB962C8B-B14F-4D97-AF65-F5344CB8AC3E}">
        <p14:creationId xmlns:p14="http://schemas.microsoft.com/office/powerpoint/2010/main" val="235800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19</a:t>
            </a:fld>
            <a:endParaRPr lang="en-US" dirty="0"/>
          </a:p>
        </p:txBody>
      </p:sp>
    </p:spTree>
    <p:extLst>
      <p:ext uri="{BB962C8B-B14F-4D97-AF65-F5344CB8AC3E}">
        <p14:creationId xmlns:p14="http://schemas.microsoft.com/office/powerpoint/2010/main" val="337366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20</a:t>
            </a:fld>
            <a:endParaRPr lang="en-US" dirty="0"/>
          </a:p>
        </p:txBody>
      </p:sp>
    </p:spTree>
    <p:extLst>
      <p:ext uri="{BB962C8B-B14F-4D97-AF65-F5344CB8AC3E}">
        <p14:creationId xmlns:p14="http://schemas.microsoft.com/office/powerpoint/2010/main" val="314359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21</a:t>
            </a:fld>
            <a:endParaRPr lang="en-US" dirty="0"/>
          </a:p>
        </p:txBody>
      </p:sp>
    </p:spTree>
    <p:extLst>
      <p:ext uri="{BB962C8B-B14F-4D97-AF65-F5344CB8AC3E}">
        <p14:creationId xmlns:p14="http://schemas.microsoft.com/office/powerpoint/2010/main" val="231718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22</a:t>
            </a:fld>
            <a:endParaRPr lang="en-US" dirty="0"/>
          </a:p>
        </p:txBody>
      </p:sp>
    </p:spTree>
    <p:extLst>
      <p:ext uri="{BB962C8B-B14F-4D97-AF65-F5344CB8AC3E}">
        <p14:creationId xmlns:p14="http://schemas.microsoft.com/office/powerpoint/2010/main" val="191600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23</a:t>
            </a:fld>
            <a:endParaRPr lang="en-US" dirty="0"/>
          </a:p>
        </p:txBody>
      </p:sp>
    </p:spTree>
    <p:extLst>
      <p:ext uri="{BB962C8B-B14F-4D97-AF65-F5344CB8AC3E}">
        <p14:creationId xmlns:p14="http://schemas.microsoft.com/office/powerpoint/2010/main" val="3513633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24</a:t>
            </a:fld>
            <a:endParaRPr lang="en-US" dirty="0"/>
          </a:p>
        </p:txBody>
      </p:sp>
    </p:spTree>
    <p:extLst>
      <p:ext uri="{BB962C8B-B14F-4D97-AF65-F5344CB8AC3E}">
        <p14:creationId xmlns:p14="http://schemas.microsoft.com/office/powerpoint/2010/main" val="148569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a:t>
            </a:fld>
            <a:endParaRPr lang="en-US" dirty="0"/>
          </a:p>
        </p:txBody>
      </p:sp>
    </p:spTree>
    <p:extLst>
      <p:ext uri="{BB962C8B-B14F-4D97-AF65-F5344CB8AC3E}">
        <p14:creationId xmlns:p14="http://schemas.microsoft.com/office/powerpoint/2010/main" val="326841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25</a:t>
            </a:fld>
            <a:endParaRPr lang="en-US" dirty="0"/>
          </a:p>
        </p:txBody>
      </p:sp>
    </p:spTree>
    <p:extLst>
      <p:ext uri="{BB962C8B-B14F-4D97-AF65-F5344CB8AC3E}">
        <p14:creationId xmlns:p14="http://schemas.microsoft.com/office/powerpoint/2010/main" val="56216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26</a:t>
            </a:fld>
            <a:endParaRPr lang="en-US" dirty="0"/>
          </a:p>
        </p:txBody>
      </p:sp>
    </p:spTree>
    <p:extLst>
      <p:ext uri="{BB962C8B-B14F-4D97-AF65-F5344CB8AC3E}">
        <p14:creationId xmlns:p14="http://schemas.microsoft.com/office/powerpoint/2010/main" val="329854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27</a:t>
            </a:fld>
            <a:endParaRPr lang="en-US" dirty="0"/>
          </a:p>
        </p:txBody>
      </p:sp>
    </p:spTree>
    <p:extLst>
      <p:ext uri="{BB962C8B-B14F-4D97-AF65-F5344CB8AC3E}">
        <p14:creationId xmlns:p14="http://schemas.microsoft.com/office/powerpoint/2010/main" val="138489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28</a:t>
            </a:fld>
            <a:endParaRPr lang="en-US" dirty="0"/>
          </a:p>
        </p:txBody>
      </p:sp>
    </p:spTree>
    <p:extLst>
      <p:ext uri="{BB962C8B-B14F-4D97-AF65-F5344CB8AC3E}">
        <p14:creationId xmlns:p14="http://schemas.microsoft.com/office/powerpoint/2010/main" val="213035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7BACA4-CE1B-43E1-870A-C74705ACC90B}" type="slidenum">
              <a:rPr lang="en-US" smtClean="0"/>
              <a:t>30</a:t>
            </a:fld>
            <a:endParaRPr lang="en-US"/>
          </a:p>
        </p:txBody>
      </p:sp>
    </p:spTree>
    <p:extLst>
      <p:ext uri="{BB962C8B-B14F-4D97-AF65-F5344CB8AC3E}">
        <p14:creationId xmlns:p14="http://schemas.microsoft.com/office/powerpoint/2010/main" val="179209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3</a:t>
            </a:fld>
            <a:endParaRPr lang="en-US" dirty="0"/>
          </a:p>
        </p:txBody>
      </p:sp>
    </p:spTree>
    <p:extLst>
      <p:ext uri="{BB962C8B-B14F-4D97-AF65-F5344CB8AC3E}">
        <p14:creationId xmlns:p14="http://schemas.microsoft.com/office/powerpoint/2010/main" val="393326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4</a:t>
            </a:fld>
            <a:endParaRPr lang="en-US" dirty="0"/>
          </a:p>
        </p:txBody>
      </p:sp>
    </p:spTree>
    <p:extLst>
      <p:ext uri="{BB962C8B-B14F-4D97-AF65-F5344CB8AC3E}">
        <p14:creationId xmlns:p14="http://schemas.microsoft.com/office/powerpoint/2010/main" val="361728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5</a:t>
            </a:fld>
            <a:endParaRPr lang="en-US" dirty="0"/>
          </a:p>
        </p:txBody>
      </p:sp>
    </p:spTree>
    <p:extLst>
      <p:ext uri="{BB962C8B-B14F-4D97-AF65-F5344CB8AC3E}">
        <p14:creationId xmlns:p14="http://schemas.microsoft.com/office/powerpoint/2010/main" val="60271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6</a:t>
            </a:fld>
            <a:endParaRPr lang="en-US" dirty="0"/>
          </a:p>
        </p:txBody>
      </p:sp>
    </p:spTree>
    <p:extLst>
      <p:ext uri="{BB962C8B-B14F-4D97-AF65-F5344CB8AC3E}">
        <p14:creationId xmlns:p14="http://schemas.microsoft.com/office/powerpoint/2010/main" val="29251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BACA4-CE1B-43E1-870A-C74705ACC9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09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8</a:t>
            </a:fld>
            <a:endParaRPr lang="en-US" dirty="0"/>
          </a:p>
        </p:txBody>
      </p:sp>
    </p:spTree>
    <p:extLst>
      <p:ext uri="{BB962C8B-B14F-4D97-AF65-F5344CB8AC3E}">
        <p14:creationId xmlns:p14="http://schemas.microsoft.com/office/powerpoint/2010/main" val="18875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ACA4-CE1B-43E1-870A-C74705ACC90B}" type="slidenum">
              <a:rPr lang="en-US" smtClean="0"/>
              <a:t>9</a:t>
            </a:fld>
            <a:endParaRPr lang="en-US" dirty="0"/>
          </a:p>
        </p:txBody>
      </p:sp>
    </p:spTree>
    <p:extLst>
      <p:ext uri="{BB962C8B-B14F-4D97-AF65-F5344CB8AC3E}">
        <p14:creationId xmlns:p14="http://schemas.microsoft.com/office/powerpoint/2010/main" val="606148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54862"/>
            <a:ext cx="12192000" cy="4360727"/>
          </a:xfrm>
        </p:spPr>
        <p:txBody>
          <a:bodyPr anchor="ctr"/>
          <a:lstStyle>
            <a:lvl1pPr marL="0" indent="0" algn="ctr">
              <a:buNone/>
              <a:defRPr/>
            </a:lvl1pPr>
          </a:lstStyle>
          <a:p>
            <a:r>
              <a:rPr lang="en-US" dirty="0"/>
              <a:t>Choose photo from Image Library and place here</a:t>
            </a:r>
          </a:p>
        </p:txBody>
      </p:sp>
      <p:sp>
        <p:nvSpPr>
          <p:cNvPr id="2" name="Title 1"/>
          <p:cNvSpPr>
            <a:spLocks noGrp="1"/>
          </p:cNvSpPr>
          <p:nvPr>
            <p:ph type="ctrTitle" hasCustomPrompt="1"/>
          </p:nvPr>
        </p:nvSpPr>
        <p:spPr>
          <a:xfrm>
            <a:off x="3140242" y="4612556"/>
            <a:ext cx="6725653" cy="1227222"/>
          </a:xfrm>
        </p:spPr>
        <p:txBody>
          <a:bodyPr anchor="b">
            <a:noAutofit/>
          </a:bodyPr>
          <a:lstStyle>
            <a:lvl1pPr algn="l">
              <a:defRPr sz="4000">
                <a:solidFill>
                  <a:schemeClr val="tx2"/>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hasCustomPrompt="1"/>
          </p:nvPr>
        </p:nvSpPr>
        <p:spPr>
          <a:xfrm>
            <a:off x="3140242" y="5947086"/>
            <a:ext cx="6725653" cy="593128"/>
          </a:xfrm>
        </p:spPr>
        <p:txBody>
          <a:bodyPr>
            <a:noAutofit/>
          </a:bodyPr>
          <a:lstStyle>
            <a:lvl1pPr marL="0" indent="0" algn="l">
              <a:spcBef>
                <a:spcPts val="2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Date</a:t>
            </a:r>
          </a:p>
        </p:txBody>
      </p:sp>
      <p:sp>
        <p:nvSpPr>
          <p:cNvPr id="14" name="Rectangle 13"/>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6B1466C6-B6F0-4BB3-A845-44A17CD65D50}"/>
              </a:ext>
            </a:extLst>
          </p:cNvPr>
          <p:cNvSpPr>
            <a:spLocks noGrp="1"/>
          </p:cNvSpPr>
          <p:nvPr>
            <p:ph sz="quarter" idx="13" hasCustomPrompt="1"/>
          </p:nvPr>
        </p:nvSpPr>
        <p:spPr>
          <a:xfrm>
            <a:off x="10058400" y="5751852"/>
            <a:ext cx="1785167" cy="780031"/>
          </a:xfrm>
        </p:spPr>
        <p:txBody>
          <a:bodyPr anchor="ctr">
            <a:normAutofit/>
          </a:bodyPr>
          <a:lstStyle>
            <a:lvl1pPr marL="0" indent="0" algn="ctr">
              <a:buNone/>
              <a:defRPr sz="2400"/>
            </a:lvl1pPr>
          </a:lstStyle>
          <a:p>
            <a:pPr lvl="0"/>
            <a:r>
              <a:rPr lang="en-US" dirty="0"/>
              <a:t>Client Logo</a:t>
            </a:r>
          </a:p>
        </p:txBody>
      </p:sp>
      <p:pic>
        <p:nvPicPr>
          <p:cNvPr id="4" name="Picture 3">
            <a:extLst>
              <a:ext uri="{FF2B5EF4-FFF2-40B4-BE49-F238E27FC236}">
                <a16:creationId xmlns:a16="http://schemas.microsoft.com/office/drawing/2014/main" id="{2484B8F0-6601-B161-4152-AFCA883613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35" y="4865716"/>
            <a:ext cx="2745835" cy="1372917"/>
          </a:xfrm>
          <a:prstGeom prst="rect">
            <a:avLst/>
          </a:prstGeom>
        </p:spPr>
      </p:pic>
    </p:spTree>
    <p:extLst>
      <p:ext uri="{BB962C8B-B14F-4D97-AF65-F5344CB8AC3E}">
        <p14:creationId xmlns:p14="http://schemas.microsoft.com/office/powerpoint/2010/main" val="309044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104900" y="1706636"/>
            <a:ext cx="8324850" cy="3360664"/>
          </a:xfrm>
        </p:spPr>
        <p:txBody>
          <a:bodyPr anchor="ctr">
            <a:noAutofit/>
          </a:bodyPr>
          <a:lstStyle>
            <a:lvl1pPr algn="l">
              <a:defRPr sz="6000" b="1">
                <a:solidFill>
                  <a:schemeClr val="bg1"/>
                </a:solidFill>
              </a:defRPr>
            </a:lvl1pPr>
          </a:lstStyle>
          <a:p>
            <a:r>
              <a:rPr lang="en-US" dirty="0"/>
              <a:t>Bold Statement</a:t>
            </a:r>
          </a:p>
        </p:txBody>
      </p:sp>
      <p:sp>
        <p:nvSpPr>
          <p:cNvPr id="10" name="Slide Number Placeholder 5">
            <a:extLst>
              <a:ext uri="{FF2B5EF4-FFF2-40B4-BE49-F238E27FC236}">
                <a16:creationId xmlns:a16="http://schemas.microsoft.com/office/drawing/2014/main" id="{BAFE6B05-6C03-4CC4-8511-DDAE844870FF}"/>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old Statement">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1091381" y="693877"/>
            <a:ext cx="10048567" cy="5413845"/>
          </a:xfrm>
        </p:spPr>
        <p:txBody>
          <a:bodyPr anchor="ctr">
            <a:noAutofit/>
          </a:bodyPr>
          <a:lstStyle>
            <a:lvl1pPr algn="l">
              <a:defRPr sz="7000" b="1">
                <a:solidFill>
                  <a:schemeClr val="tx2"/>
                </a:solidFill>
              </a:defRPr>
            </a:lvl1pPr>
          </a:lstStyle>
          <a:p>
            <a:r>
              <a:rPr lang="en-US" dirty="0"/>
              <a:t>Bold Statement</a:t>
            </a:r>
          </a:p>
        </p:txBody>
      </p:sp>
      <p:sp>
        <p:nvSpPr>
          <p:cNvPr id="7" name="Slide Number Placeholder 5">
            <a:extLst>
              <a:ext uri="{FF2B5EF4-FFF2-40B4-BE49-F238E27FC236}">
                <a16:creationId xmlns:a16="http://schemas.microsoft.com/office/drawing/2014/main" id="{9F21CEF8-2633-439A-A340-58B7831E9C81}"/>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_1">
    <p:spTree>
      <p:nvGrpSpPr>
        <p:cNvPr id="1" name=""/>
        <p:cNvGrpSpPr/>
        <p:nvPr/>
      </p:nvGrpSpPr>
      <p:grpSpPr>
        <a:xfrm>
          <a:off x="0" y="0"/>
          <a:ext cx="0" cy="0"/>
          <a:chOff x="0" y="0"/>
          <a:chExt cx="0" cy="0"/>
        </a:xfrm>
      </p:grpSpPr>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1" y="1366164"/>
            <a:ext cx="10374312" cy="403292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2" name="Title 1"/>
          <p:cNvSpPr>
            <a:spLocks noGrp="1"/>
          </p:cNvSpPr>
          <p:nvPr>
            <p:ph type="ctrTitle" hasCustomPrompt="1"/>
          </p:nvPr>
        </p:nvSpPr>
        <p:spPr>
          <a:xfrm>
            <a:off x="1565031" y="1706636"/>
            <a:ext cx="7338338" cy="2888502"/>
          </a:xfrm>
        </p:spPr>
        <p:txBody>
          <a:bodyPr anchor="ctr">
            <a:noAutofit/>
          </a:bodyPr>
          <a:lstStyle>
            <a:lvl1pPr algn="l">
              <a:defRPr sz="5400" b="1">
                <a:solidFill>
                  <a:schemeClr val="bg1"/>
                </a:solidFill>
              </a:defRPr>
            </a:lvl1pPr>
          </a:lstStyle>
          <a:p>
            <a:r>
              <a:rPr lang="en-US" dirty="0"/>
              <a:t>Quote</a:t>
            </a:r>
          </a:p>
        </p:txBody>
      </p:sp>
      <p:sp>
        <p:nvSpPr>
          <p:cNvPr id="14" name="Text Placeholder 9"/>
          <p:cNvSpPr>
            <a:spLocks noGrp="1"/>
          </p:cNvSpPr>
          <p:nvPr>
            <p:ph type="body" sz="quarter" idx="31" hasCustomPrompt="1"/>
          </p:nvPr>
        </p:nvSpPr>
        <p:spPr>
          <a:xfrm>
            <a:off x="1506975" y="4827398"/>
            <a:ext cx="7209694" cy="456641"/>
          </a:xfrm>
        </p:spPr>
        <p:txBody>
          <a:bodyPr>
            <a:noAutofit/>
          </a:bodyPr>
          <a:lstStyle>
            <a:lvl1pPr marL="0" indent="0" algn="r">
              <a:buNone/>
              <a:defRPr>
                <a:solidFill>
                  <a:schemeClr val="bg1"/>
                </a:solidFill>
              </a:defRPr>
            </a:lvl1pPr>
            <a:lvl2pPr marL="457200" indent="0">
              <a:buNone/>
              <a:defRPr/>
            </a:lvl2pPr>
          </a:lstStyle>
          <a:p>
            <a:pPr lvl="0"/>
            <a:r>
              <a:rPr lang="en-US" dirty="0"/>
              <a:t>– Edit Master text styles</a:t>
            </a:r>
          </a:p>
        </p:txBody>
      </p:sp>
      <p:sp>
        <p:nvSpPr>
          <p:cNvPr id="4" name="Text Placeholder 3"/>
          <p:cNvSpPr>
            <a:spLocks noGrp="1"/>
          </p:cNvSpPr>
          <p:nvPr>
            <p:ph type="body" sz="quarter" idx="32" hasCustomPrompt="1"/>
          </p:nvPr>
        </p:nvSpPr>
        <p:spPr>
          <a:xfrm>
            <a:off x="172314" y="122046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21" name="Text Placeholder 3"/>
          <p:cNvSpPr>
            <a:spLocks noGrp="1"/>
          </p:cNvSpPr>
          <p:nvPr>
            <p:ph type="body" sz="quarter" idx="33" hasCustomPrompt="1"/>
          </p:nvPr>
        </p:nvSpPr>
        <p:spPr>
          <a:xfrm>
            <a:off x="8970653" y="3413729"/>
            <a:ext cx="1562100" cy="2827338"/>
          </a:xfrm>
        </p:spPr>
        <p:txBody>
          <a:bodyPr>
            <a:noAutofit/>
          </a:bodyPr>
          <a:lstStyle>
            <a:lvl1pPr marL="0" indent="0">
              <a:buNone/>
              <a:defRPr sz="23900" b="1">
                <a:solidFill>
                  <a:schemeClr val="accent3"/>
                </a:solidFill>
              </a:defRPr>
            </a:lvl1pPr>
          </a:lstStyle>
          <a:p>
            <a:pPr lvl="0"/>
            <a:r>
              <a:rPr lang="en-US" dirty="0"/>
              <a:t>”</a:t>
            </a:r>
          </a:p>
        </p:txBody>
      </p:sp>
      <p:sp>
        <p:nvSpPr>
          <p:cNvPr id="13" name="Slide Number Placeholder 5">
            <a:extLst>
              <a:ext uri="{FF2B5EF4-FFF2-40B4-BE49-F238E27FC236}">
                <a16:creationId xmlns:a16="http://schemas.microsoft.com/office/drawing/2014/main" id="{D277D729-B451-4512-8157-E98C353210B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20" name="Straight Connector 1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9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10409"/>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2098075" y="987069"/>
            <a:ext cx="8081725" cy="4342016"/>
          </a:xfrm>
        </p:spPr>
        <p:txBody>
          <a:bodyPr anchor="ctr">
            <a:noAutofit/>
          </a:bodyPr>
          <a:lstStyle>
            <a:lvl1pPr algn="l">
              <a:defRPr sz="5400" b="1">
                <a:solidFill>
                  <a:schemeClr val="tx2"/>
                </a:solidFill>
              </a:defRPr>
            </a:lvl1pPr>
          </a:lstStyle>
          <a:p>
            <a:r>
              <a:rPr lang="en-US" dirty="0"/>
              <a:t>Quote</a:t>
            </a:r>
          </a:p>
        </p:txBody>
      </p:sp>
      <p:sp>
        <p:nvSpPr>
          <p:cNvPr id="16" name="Title 1"/>
          <p:cNvSpPr txBox="1">
            <a:spLocks/>
          </p:cNvSpPr>
          <p:nvPr userDrawn="1"/>
        </p:nvSpPr>
        <p:spPr>
          <a:xfrm>
            <a:off x="718147" y="448355"/>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7" name="Title 1"/>
          <p:cNvSpPr txBox="1">
            <a:spLocks/>
          </p:cNvSpPr>
          <p:nvPr userDrawn="1"/>
        </p:nvSpPr>
        <p:spPr>
          <a:xfrm>
            <a:off x="10211884" y="4023041"/>
            <a:ext cx="1002323" cy="341696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3900" dirty="0">
                <a:solidFill>
                  <a:schemeClr val="accent3"/>
                </a:solidFill>
              </a:rPr>
              <a:t>”</a:t>
            </a:r>
          </a:p>
        </p:txBody>
      </p:sp>
      <p:sp>
        <p:nvSpPr>
          <p:cNvPr id="10" name="Text Placeholder 9"/>
          <p:cNvSpPr>
            <a:spLocks noGrp="1"/>
          </p:cNvSpPr>
          <p:nvPr>
            <p:ph type="body" sz="quarter" idx="10" hasCustomPrompt="1"/>
          </p:nvPr>
        </p:nvSpPr>
        <p:spPr>
          <a:xfrm>
            <a:off x="2098075" y="5529167"/>
            <a:ext cx="8081725" cy="456641"/>
          </a:xfrm>
        </p:spPr>
        <p:txBody>
          <a:bodyPr>
            <a:noAutofit/>
          </a:bodyPr>
          <a:lstStyle>
            <a:lvl1pPr marL="0" indent="0" algn="r">
              <a:buNone/>
              <a:defRPr>
                <a:solidFill>
                  <a:schemeClr val="tx2"/>
                </a:solidFill>
              </a:defRPr>
            </a:lvl1pPr>
            <a:lvl2pPr marL="457200" indent="0">
              <a:buNone/>
              <a:defRPr/>
            </a:lvl2pPr>
          </a:lstStyle>
          <a:p>
            <a:pPr lvl="0"/>
            <a:r>
              <a:rPr lang="en-US" dirty="0"/>
              <a:t>– Edit Master text styles</a:t>
            </a:r>
          </a:p>
        </p:txBody>
      </p:sp>
      <p:sp>
        <p:nvSpPr>
          <p:cNvPr id="15" name="Slide Number Placeholder 5">
            <a:extLst>
              <a:ext uri="{FF2B5EF4-FFF2-40B4-BE49-F238E27FC236}">
                <a16:creationId xmlns:a16="http://schemas.microsoft.com/office/drawing/2014/main" id="{466F99F6-8BB5-4DDF-9BB1-C2DD8287221B}"/>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cxnSp>
        <p:nvCxnSpPr>
          <p:cNvPr id="11" name="Straight Connector 1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7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8" y="54857"/>
            <a:ext cx="12223709" cy="6803143"/>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6193631" y="1865797"/>
            <a:ext cx="6019390" cy="4121150"/>
          </a:xfrm>
          <a:solidFill>
            <a:schemeClr val="bg2">
              <a:lumMod val="60000"/>
              <a:lumOff val="4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6193631" y="1010309"/>
            <a:ext cx="6003158" cy="854251"/>
          </a:xfrm>
          <a:solidFill>
            <a:schemeClr val="accent3">
              <a:alpha val="90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6449238" y="895849"/>
            <a:ext cx="4254590" cy="1068103"/>
          </a:xfrm>
        </p:spPr>
        <p:txBody>
          <a:bodyPr anchor="ctr">
            <a:noAutofit/>
          </a:bodyPr>
          <a:lstStyle>
            <a:lvl1pPr algn="l">
              <a:defRPr sz="4400">
                <a:solidFill>
                  <a:schemeClr val="bg1"/>
                </a:solidFill>
              </a:defRPr>
            </a:lvl1pPr>
          </a:lstStyle>
          <a:p>
            <a:r>
              <a:rPr lang="en-US" dirty="0"/>
              <a:t>Agenda</a:t>
            </a:r>
          </a:p>
        </p:txBody>
      </p:sp>
      <p:sp>
        <p:nvSpPr>
          <p:cNvPr id="17" name="Text Placeholder 16">
            <a:extLst>
              <a:ext uri="{FF2B5EF4-FFF2-40B4-BE49-F238E27FC236}">
                <a16:creationId xmlns:a16="http://schemas.microsoft.com/office/drawing/2014/main" id="{8848825F-07BB-4991-AF14-CD1722B8F4EB}"/>
              </a:ext>
            </a:extLst>
          </p:cNvPr>
          <p:cNvSpPr>
            <a:spLocks noGrp="1"/>
          </p:cNvSpPr>
          <p:nvPr>
            <p:ph type="body" sz="quarter" idx="38"/>
          </p:nvPr>
        </p:nvSpPr>
        <p:spPr>
          <a:xfrm>
            <a:off x="6449238" y="2074983"/>
            <a:ext cx="5213768" cy="3728549"/>
          </a:xfrm>
        </p:spPr>
        <p:txBody>
          <a:bodyPr anchor="ctr">
            <a:noAutofit/>
          </a:bodyPr>
          <a:lstStyle>
            <a:lvl1pPr marL="0" indent="0">
              <a:spcBef>
                <a:spcPts val="1800"/>
              </a:spcBef>
              <a:buNone/>
              <a:defRPr sz="3600"/>
            </a:lvl1pPr>
          </a:lstStyle>
          <a:p>
            <a:pPr lvl="0"/>
            <a:r>
              <a:rPr lang="en-US"/>
              <a:t>Click to edit Master text styles</a:t>
            </a:r>
          </a:p>
        </p:txBody>
      </p:sp>
    </p:spTree>
    <p:extLst>
      <p:ext uri="{BB962C8B-B14F-4D97-AF65-F5344CB8AC3E}">
        <p14:creationId xmlns:p14="http://schemas.microsoft.com/office/powerpoint/2010/main" val="6970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with disclaim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192000" cy="5911834"/>
          </a:xfrm>
        </p:spPr>
        <p:txBody>
          <a:bodyPr anchor="t"/>
          <a:lstStyle>
            <a:lvl1pPr marL="182880" indent="0" algn="ctr">
              <a:spcBef>
                <a:spcPts val="0"/>
              </a:spcBef>
              <a:buNone/>
              <a:defRPr/>
            </a:lvl1pPr>
          </a:lstStyle>
          <a:p>
            <a:r>
              <a:rPr lang="en-US" dirty="0"/>
              <a:t>Click icon to add picture</a:t>
            </a:r>
          </a:p>
        </p:txBody>
      </p:sp>
      <p:sp>
        <p:nvSpPr>
          <p:cNvPr id="10"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4"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6"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sp>
        <p:nvSpPr>
          <p:cNvPr id="7" name="TextBox 6">
            <a:extLst>
              <a:ext uri="{FF2B5EF4-FFF2-40B4-BE49-F238E27FC236}">
                <a16:creationId xmlns:a16="http://schemas.microsoft.com/office/drawing/2014/main" id="{12D521E0-A4D7-41DC-8F4F-9A373380EC58}"/>
              </a:ext>
            </a:extLst>
          </p:cNvPr>
          <p:cNvSpPr txBox="1"/>
          <p:nvPr userDrawn="1"/>
        </p:nvSpPr>
        <p:spPr>
          <a:xfrm>
            <a:off x="4036290" y="6151976"/>
            <a:ext cx="7656946" cy="545693"/>
          </a:xfrm>
          <a:prstGeom prst="rect">
            <a:avLst/>
          </a:prstGeom>
          <a:noFill/>
        </p:spPr>
        <p:txBody>
          <a:bodyPr wrap="square" lIns="0" tIns="0" rIns="0" bIns="0" rtlCol="0">
            <a:normAutofit/>
          </a:bodyPr>
          <a:lstStyle/>
          <a:p>
            <a:pPr>
              <a:lnSpc>
                <a:spcPct val="90000"/>
              </a:lnSpc>
            </a:pPr>
            <a:r>
              <a:rPr lang="en-US" sz="1000" dirty="0"/>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600" dirty="0"/>
          </a:p>
          <a:p>
            <a:pPr>
              <a:lnSpc>
                <a:spcPct val="90000"/>
              </a:lnSpc>
            </a:pPr>
            <a:r>
              <a:rPr lang="en-US" sz="1000" dirty="0"/>
              <a:t>Copyright </a:t>
            </a:r>
            <a:r>
              <a:rPr lang="en-US" sz="1000" dirty="0">
                <a:latin typeface="Arial" panose="020B0604020202020204" pitchFamily="34" charset="0"/>
                <a:cs typeface="Arial" panose="020B0604020202020204" pitchFamily="34" charset="0"/>
              </a:rPr>
              <a:t>© </a:t>
            </a:r>
            <a:r>
              <a:rPr lang="en-US" sz="1000" dirty="0"/>
              <a:t>2018 Buchanan Ingersoll &amp; Rooney. All rights reserved.</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767" y="6128146"/>
            <a:ext cx="3352800" cy="548640"/>
          </a:xfrm>
          <a:prstGeom prst="rect">
            <a:avLst/>
          </a:prstGeom>
        </p:spPr>
      </p:pic>
    </p:spTree>
    <p:extLst>
      <p:ext uri="{BB962C8B-B14F-4D97-AF65-F5344CB8AC3E}">
        <p14:creationId xmlns:p14="http://schemas.microsoft.com/office/powerpoint/2010/main" val="418380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127" y="54858"/>
            <a:ext cx="12205128" cy="591183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9">
            <a:extLst>
              <a:ext uri="{FF2B5EF4-FFF2-40B4-BE49-F238E27FC236}">
                <a16:creationId xmlns:a16="http://schemas.microsoft.com/office/drawing/2014/main" id="{9DE75A9B-D8E1-4277-B084-60B778DD0703}"/>
              </a:ext>
            </a:extLst>
          </p:cNvPr>
          <p:cNvSpPr>
            <a:spLocks noGrp="1"/>
          </p:cNvSpPr>
          <p:nvPr>
            <p:ph type="body" sz="quarter" idx="36"/>
          </p:nvPr>
        </p:nvSpPr>
        <p:spPr>
          <a:xfrm>
            <a:off x="1" y="2157183"/>
            <a:ext cx="6085490" cy="2513427"/>
          </a:xfrm>
          <a:solidFill>
            <a:schemeClr val="bg2">
              <a:lumMod val="40000"/>
              <a:lumOff val="60000"/>
              <a:alpha val="85000"/>
            </a:schemeClr>
          </a:solidFill>
        </p:spPr>
        <p:txBody>
          <a:bodyPr/>
          <a:lstStyle>
            <a:lvl1pPr marL="0" indent="0">
              <a:buNone/>
              <a:defRPr>
                <a:no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770045C2-DBFA-4F2C-8FB2-3D89C3922BDB}"/>
              </a:ext>
            </a:extLst>
          </p:cNvPr>
          <p:cNvSpPr>
            <a:spLocks noGrp="1"/>
          </p:cNvSpPr>
          <p:nvPr>
            <p:ph type="body" sz="quarter" idx="35"/>
          </p:nvPr>
        </p:nvSpPr>
        <p:spPr>
          <a:xfrm>
            <a:off x="-10510" y="1290918"/>
            <a:ext cx="6096000" cy="866262"/>
          </a:xfrm>
          <a:solidFill>
            <a:schemeClr val="accent3">
              <a:alpha val="92000"/>
            </a:schemeClr>
          </a:solidFill>
        </p:spPr>
        <p:txBody>
          <a:bodyPr>
            <a:noAutofit/>
          </a:bodyPr>
          <a:lstStyle>
            <a:lvl1pPr marL="0" indent="0">
              <a:buNone/>
              <a:defRPr>
                <a:noFill/>
              </a:defRPr>
            </a:lvl1pPr>
          </a:lstStyle>
          <a:p>
            <a:pPr lvl="0"/>
            <a:r>
              <a:rPr lang="en-US"/>
              <a:t>Click to edit Master text styles</a:t>
            </a:r>
          </a:p>
        </p:txBody>
      </p:sp>
      <p:sp>
        <p:nvSpPr>
          <p:cNvPr id="16" name="Title 1"/>
          <p:cNvSpPr>
            <a:spLocks noGrp="1"/>
          </p:cNvSpPr>
          <p:nvPr>
            <p:ph type="title" hasCustomPrompt="1"/>
          </p:nvPr>
        </p:nvSpPr>
        <p:spPr>
          <a:xfrm>
            <a:off x="568217" y="1189997"/>
            <a:ext cx="5318591" cy="1068103"/>
          </a:xfrm>
        </p:spPr>
        <p:txBody>
          <a:bodyPr anchor="ctr">
            <a:noAutofit/>
          </a:bodyPr>
          <a:lstStyle>
            <a:lvl1pPr algn="l">
              <a:defRPr sz="4800">
                <a:solidFill>
                  <a:schemeClr val="bg1"/>
                </a:solidFill>
              </a:defRPr>
            </a:lvl1pPr>
          </a:lstStyle>
          <a:p>
            <a:r>
              <a:rPr lang="en-US" dirty="0"/>
              <a:t>Thank you</a:t>
            </a:r>
          </a:p>
        </p:txBody>
      </p:sp>
      <p:sp>
        <p:nvSpPr>
          <p:cNvPr id="17" name="Text Placeholder 3">
            <a:extLst>
              <a:ext uri="{FF2B5EF4-FFF2-40B4-BE49-F238E27FC236}">
                <a16:creationId xmlns:a16="http://schemas.microsoft.com/office/drawing/2014/main" id="{1F7D9C0A-508E-4D6C-9E70-0C8BEB23676A}"/>
              </a:ext>
            </a:extLst>
          </p:cNvPr>
          <p:cNvSpPr>
            <a:spLocks noGrp="1"/>
          </p:cNvSpPr>
          <p:nvPr>
            <p:ph type="body" sz="quarter" idx="40" hasCustomPrompt="1"/>
          </p:nvPr>
        </p:nvSpPr>
        <p:spPr>
          <a:xfrm>
            <a:off x="610594" y="3135129"/>
            <a:ext cx="5195295" cy="1232844"/>
          </a:xfrm>
        </p:spPr>
        <p:txBody>
          <a:bodyPr>
            <a:noAutofit/>
          </a:bodyPr>
          <a:lstStyle>
            <a:lvl1pPr marL="0" indent="0">
              <a:spcBef>
                <a:spcPts val="600"/>
              </a:spcBef>
              <a:buNone/>
              <a:defRPr/>
            </a:lvl1pPr>
            <a:lvl2pPr marL="457200" indent="0">
              <a:buNone/>
              <a:defRPr/>
            </a:lvl2pPr>
          </a:lstStyle>
          <a:p>
            <a:pPr lvl="0"/>
            <a:r>
              <a:rPr lang="en-US" dirty="0"/>
              <a:t>Phone</a:t>
            </a:r>
          </a:p>
          <a:p>
            <a:pPr lvl="0"/>
            <a:r>
              <a:rPr lang="en-US" dirty="0"/>
              <a:t>Email</a:t>
            </a:r>
          </a:p>
          <a:p>
            <a:pPr lvl="0"/>
            <a:endParaRPr lang="en-US" dirty="0"/>
          </a:p>
        </p:txBody>
      </p:sp>
      <p:sp>
        <p:nvSpPr>
          <p:cNvPr id="18" name="Text Placeholder 5">
            <a:extLst>
              <a:ext uri="{FF2B5EF4-FFF2-40B4-BE49-F238E27FC236}">
                <a16:creationId xmlns:a16="http://schemas.microsoft.com/office/drawing/2014/main" id="{8C4A3009-7DE8-4991-B594-10DA97D812A2}"/>
              </a:ext>
            </a:extLst>
          </p:cNvPr>
          <p:cNvSpPr>
            <a:spLocks noGrp="1"/>
          </p:cNvSpPr>
          <p:nvPr>
            <p:ph type="body" sz="quarter" idx="41" hasCustomPrompt="1"/>
          </p:nvPr>
        </p:nvSpPr>
        <p:spPr>
          <a:xfrm>
            <a:off x="584817" y="2157183"/>
            <a:ext cx="5222473" cy="794950"/>
          </a:xfrm>
        </p:spPr>
        <p:txBody>
          <a:bodyPr anchor="b">
            <a:noAutofit/>
          </a:bodyPr>
          <a:lstStyle>
            <a:lvl1pPr marL="0" indent="0">
              <a:buNone/>
              <a:defRPr sz="3200" b="1">
                <a:solidFill>
                  <a:schemeClr val="tx2"/>
                </a:solidFill>
              </a:defRPr>
            </a:lvl1pPr>
            <a:lvl2pPr marL="457200" indent="0">
              <a:buNone/>
              <a:defRPr/>
            </a:lvl2pPr>
          </a:lstStyle>
          <a:p>
            <a:pPr lvl="0"/>
            <a:r>
              <a:rPr lang="en-US" dirty="0"/>
              <a:t>Contact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767" y="6128146"/>
            <a:ext cx="3352800" cy="548640"/>
          </a:xfrm>
          <a:prstGeom prst="rect">
            <a:avLst/>
          </a:prstGeom>
        </p:spPr>
      </p:pic>
    </p:spTree>
    <p:extLst>
      <p:ext uri="{BB962C8B-B14F-4D97-AF65-F5344CB8AC3E}">
        <p14:creationId xmlns:p14="http://schemas.microsoft.com/office/powerpoint/2010/main" val="15619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pic>
        <p:nvPicPr>
          <p:cNvPr id="3" name="Picture 2">
            <a:extLst>
              <a:ext uri="{FF2B5EF4-FFF2-40B4-BE49-F238E27FC236}">
                <a16:creationId xmlns:a16="http://schemas.microsoft.com/office/drawing/2014/main" id="{41E63247-5321-93BE-91FB-B427432500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77236" y="14292"/>
            <a:ext cx="3512526" cy="1756263"/>
          </a:xfrm>
          <a:prstGeom prst="rect">
            <a:avLst/>
          </a:prstGeom>
        </p:spPr>
      </p:pic>
    </p:spTree>
    <p:extLst>
      <p:ext uri="{BB962C8B-B14F-4D97-AF65-F5344CB8AC3E}">
        <p14:creationId xmlns:p14="http://schemas.microsoft.com/office/powerpoint/2010/main" val="32448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with headshot_legal">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44489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770838" y="3356294"/>
            <a:ext cx="7075910" cy="826730"/>
          </a:xfrm>
        </p:spPr>
        <p:txBody>
          <a:bodyPr anchor="b">
            <a:noAutofit/>
          </a:bodyPr>
          <a:lstStyle>
            <a:lvl1pPr algn="l">
              <a:defRPr sz="6600">
                <a:solidFill>
                  <a:schemeClr val="bg1"/>
                </a:solidFill>
              </a:defRPr>
            </a:lvl1pPr>
          </a:lstStyle>
          <a:p>
            <a:r>
              <a:rPr lang="en-US" dirty="0"/>
              <a:t>Thank you</a:t>
            </a:r>
          </a:p>
        </p:txBody>
      </p:sp>
      <p:sp>
        <p:nvSpPr>
          <p:cNvPr id="2" name="Rectangle 1"/>
          <p:cNvSpPr/>
          <p:nvPr userDrawn="1"/>
        </p:nvSpPr>
        <p:spPr>
          <a:xfrm>
            <a:off x="0" y="4418394"/>
            <a:ext cx="12192000" cy="243960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398700"/>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E676705-68F3-41E9-A957-13EF60E4B5E1}"/>
              </a:ext>
            </a:extLst>
          </p:cNvPr>
          <p:cNvSpPr>
            <a:spLocks noGrp="1"/>
          </p:cNvSpPr>
          <p:nvPr>
            <p:ph type="body" sz="quarter" idx="10" hasCustomPrompt="1"/>
          </p:nvPr>
        </p:nvSpPr>
        <p:spPr>
          <a:xfrm>
            <a:off x="2760787" y="4856793"/>
            <a:ext cx="5433646" cy="528149"/>
          </a:xfrm>
        </p:spPr>
        <p:txBody>
          <a:bodyPr anchor="b">
            <a:noAutofit/>
          </a:bodyPr>
          <a:lstStyle>
            <a:lvl1pPr marL="0" indent="0">
              <a:buNone/>
              <a:defRPr sz="3200" b="1">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Name</a:t>
            </a:r>
          </a:p>
        </p:txBody>
      </p:sp>
      <p:sp>
        <p:nvSpPr>
          <p:cNvPr id="6" name="Text Placeholder 5">
            <a:extLst>
              <a:ext uri="{FF2B5EF4-FFF2-40B4-BE49-F238E27FC236}">
                <a16:creationId xmlns:a16="http://schemas.microsoft.com/office/drawing/2014/main" id="{0769F539-F792-4052-8CD8-99AE1BC19222}"/>
              </a:ext>
            </a:extLst>
          </p:cNvPr>
          <p:cNvSpPr>
            <a:spLocks noGrp="1"/>
          </p:cNvSpPr>
          <p:nvPr>
            <p:ph type="body" sz="quarter" idx="11"/>
          </p:nvPr>
        </p:nvSpPr>
        <p:spPr>
          <a:xfrm>
            <a:off x="2743813" y="5580068"/>
            <a:ext cx="5450620" cy="853718"/>
          </a:xfrm>
        </p:spPr>
        <p:txBody>
          <a:bodyPr>
            <a:noAutofit/>
          </a:bodyPr>
          <a:lstStyle>
            <a:lvl1pPr marL="0" indent="0">
              <a:spcBef>
                <a:spcPts val="600"/>
              </a:spcBef>
              <a:buNone/>
              <a:defRPr sz="2700">
                <a:solidFill>
                  <a:schemeClr val="bg1"/>
                </a:solidFill>
              </a:defRPr>
            </a:lvl1pPr>
            <a:lvl2pPr marL="457200" indent="0">
              <a:buNone/>
              <a:defRPr/>
            </a:lvl2pPr>
          </a:lstStyle>
          <a:p>
            <a:pPr lvl="0"/>
            <a:r>
              <a:rPr lang="en-US"/>
              <a:t>Click to edit Master text styles</a:t>
            </a:r>
          </a:p>
        </p:txBody>
      </p:sp>
      <p:sp>
        <p:nvSpPr>
          <p:cNvPr id="8" name="Content Placeholder 7">
            <a:extLst>
              <a:ext uri="{FF2B5EF4-FFF2-40B4-BE49-F238E27FC236}">
                <a16:creationId xmlns:a16="http://schemas.microsoft.com/office/drawing/2014/main" id="{631F7055-D52B-4A5F-8033-7F3E6EB4CB1F}"/>
              </a:ext>
            </a:extLst>
          </p:cNvPr>
          <p:cNvSpPr>
            <a:spLocks noGrp="1"/>
          </p:cNvSpPr>
          <p:nvPr>
            <p:ph sz="quarter" idx="12" hasCustomPrompt="1"/>
          </p:nvPr>
        </p:nvSpPr>
        <p:spPr>
          <a:xfrm>
            <a:off x="806008" y="4821623"/>
            <a:ext cx="1532747" cy="1649515"/>
          </a:xfrm>
          <a:solidFill>
            <a:schemeClr val="bg2">
              <a:lumMod val="40000"/>
              <a:lumOff val="60000"/>
            </a:schemeClr>
          </a:solidFill>
          <a:ln>
            <a:noFill/>
          </a:ln>
        </p:spPr>
        <p:txBody>
          <a:bodyPr anchor="ctr"/>
          <a:lstStyle>
            <a:lvl1pPr marL="0" indent="0" algn="ctr">
              <a:buNone/>
              <a:defRPr>
                <a:solidFill>
                  <a:schemeClr val="tx1"/>
                </a:solidFill>
              </a:defRPr>
            </a:lvl1pPr>
          </a:lstStyle>
          <a:p>
            <a:pPr lvl="0"/>
            <a:r>
              <a:rPr lang="en-US" dirty="0"/>
              <a:t>Headshot here</a:t>
            </a:r>
          </a:p>
        </p:txBody>
      </p:sp>
      <p:sp>
        <p:nvSpPr>
          <p:cNvPr id="10" name="TextBox 9">
            <a:extLst>
              <a:ext uri="{FF2B5EF4-FFF2-40B4-BE49-F238E27FC236}">
                <a16:creationId xmlns:a16="http://schemas.microsoft.com/office/drawing/2014/main" id="{12D521E0-A4D7-41DC-8F4F-9A373380EC58}"/>
              </a:ext>
            </a:extLst>
          </p:cNvPr>
          <p:cNvSpPr txBox="1"/>
          <p:nvPr userDrawn="1"/>
        </p:nvSpPr>
        <p:spPr>
          <a:xfrm>
            <a:off x="9015663" y="5208104"/>
            <a:ext cx="2876893" cy="1225682"/>
          </a:xfrm>
          <a:prstGeom prst="rect">
            <a:avLst/>
          </a:prstGeom>
          <a:noFill/>
        </p:spPr>
        <p:txBody>
          <a:bodyPr wrap="square" lIns="0" tIns="0" rIns="0" bIns="0" rtlCol="0">
            <a:noAutofit/>
          </a:bodyPr>
          <a:lstStyle/>
          <a:p>
            <a:pPr>
              <a:lnSpc>
                <a:spcPct val="90000"/>
              </a:lnSpc>
            </a:pPr>
            <a:r>
              <a:rPr lang="en-US" sz="1000" dirty="0">
                <a:solidFill>
                  <a:schemeClr val="bg1"/>
                </a:solidFill>
              </a:rPr>
              <a:t>This PowerPoint presentation is for informational purposes only and does not constitute legal advice or a legal opinion on any specific facts or circumstances. The contents are intended as general information only. You are urged to consult your own lawyer concerning your situation and specific legal questions you may have.</a:t>
            </a:r>
          </a:p>
          <a:p>
            <a:pPr>
              <a:lnSpc>
                <a:spcPct val="90000"/>
              </a:lnSpc>
            </a:pPr>
            <a:endParaRPr lang="en-US" sz="1000" dirty="0">
              <a:solidFill>
                <a:schemeClr val="bg1"/>
              </a:solidFill>
            </a:endParaRPr>
          </a:p>
          <a:p>
            <a:pPr>
              <a:lnSpc>
                <a:spcPct val="90000"/>
              </a:lnSpc>
            </a:pPr>
            <a:r>
              <a:rPr lang="en-US" sz="1000" dirty="0">
                <a:solidFill>
                  <a:schemeClr val="bg1"/>
                </a:solidFill>
              </a:rPr>
              <a:t>Copyright </a:t>
            </a:r>
            <a:r>
              <a:rPr lang="en-US" sz="1000" dirty="0">
                <a:solidFill>
                  <a:schemeClr val="bg1"/>
                </a:solidFill>
                <a:latin typeface="Arial" panose="020B0604020202020204" pitchFamily="34" charset="0"/>
                <a:cs typeface="Arial" panose="020B0604020202020204" pitchFamily="34" charset="0"/>
              </a:rPr>
              <a:t>© </a:t>
            </a:r>
            <a:r>
              <a:rPr lang="en-US" sz="1000" dirty="0">
                <a:solidFill>
                  <a:schemeClr val="bg1"/>
                </a:solidFill>
              </a:rPr>
              <a:t>2018 Buchanan Ingersoll &amp; Rooney. </a:t>
            </a:r>
            <a:br>
              <a:rPr lang="en-US" sz="1000" dirty="0">
                <a:solidFill>
                  <a:schemeClr val="bg1"/>
                </a:solidFill>
              </a:rPr>
            </a:br>
            <a:r>
              <a:rPr lang="en-US" sz="1000" dirty="0">
                <a:solidFill>
                  <a:schemeClr val="bg1"/>
                </a:solidFill>
              </a:rPr>
              <a:t>All rights reserved.</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0807" y="191850"/>
            <a:ext cx="3512526" cy="17562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2" y="1288795"/>
            <a:ext cx="10972800"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3" name="Slide Number Placeholder 5">
            <a:extLst>
              <a:ext uri="{FF2B5EF4-FFF2-40B4-BE49-F238E27FC236}">
                <a16:creationId xmlns:a16="http://schemas.microsoft.com/office/drawing/2014/main" id="{110AC214-F724-40E0-9C6E-41592D5BA976}"/>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5" name="Content Placeholder 4">
            <a:extLst>
              <a:ext uri="{FF2B5EF4-FFF2-40B4-BE49-F238E27FC236}">
                <a16:creationId xmlns:a16="http://schemas.microsoft.com/office/drawing/2014/main" id="{56D4B8AD-103A-40D0-972C-0C8F8807E44B}"/>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0" name="Straight Connector 9"/>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7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without image">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8B9BE1-3890-49BC-95A9-EF884855F21F}"/>
              </a:ext>
            </a:extLst>
          </p:cNvPr>
          <p:cNvSpPr>
            <a:spLocks noGrp="1"/>
          </p:cNvSpPr>
          <p:nvPr>
            <p:ph sz="quarter" idx="13" hasCustomPrompt="1"/>
          </p:nvPr>
        </p:nvSpPr>
        <p:spPr>
          <a:xfrm>
            <a:off x="9563183" y="5768797"/>
            <a:ext cx="2174875" cy="851012"/>
          </a:xfrm>
        </p:spPr>
        <p:txBody>
          <a:bodyPr anchor="ctr">
            <a:normAutofit/>
          </a:bodyPr>
          <a:lstStyle>
            <a:lvl1pPr marL="0" indent="0" algn="ctr">
              <a:buNone/>
              <a:defRPr sz="2400"/>
            </a:lvl1pPr>
          </a:lstStyle>
          <a:p>
            <a:pPr lvl="0"/>
            <a:r>
              <a:rPr lang="en-US" dirty="0"/>
              <a:t>Client Logo</a:t>
            </a:r>
          </a:p>
        </p:txBody>
      </p:sp>
      <p:sp>
        <p:nvSpPr>
          <p:cNvPr id="16" name="Rectangle 15"/>
          <p:cNvSpPr/>
          <p:nvPr userDrawn="1"/>
        </p:nvSpPr>
        <p:spPr>
          <a:xfrm>
            <a:off x="0" y="-1"/>
            <a:ext cx="12192000" cy="5165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52638" y="2727158"/>
            <a:ext cx="7136993" cy="2041436"/>
          </a:xfrm>
        </p:spPr>
        <p:txBody>
          <a:bodyPr anchor="b">
            <a:noAutofit/>
          </a:bodyPr>
          <a:lstStyle>
            <a:lvl1pPr algn="l">
              <a:defRPr sz="4800">
                <a:solidFill>
                  <a:schemeClr val="bg1"/>
                </a:solidFill>
              </a:defRPr>
            </a:lvl1pPr>
          </a:lstStyle>
          <a:p>
            <a:r>
              <a:rPr lang="en-US" dirty="0"/>
              <a:t>Presentation Title Here: </a:t>
            </a:r>
            <a:br>
              <a:rPr lang="en-US" dirty="0"/>
            </a:br>
            <a:r>
              <a:rPr lang="en-US" dirty="0"/>
              <a:t>Can Be Two Lines If Needed</a:t>
            </a:r>
          </a:p>
        </p:txBody>
      </p:sp>
      <p:sp>
        <p:nvSpPr>
          <p:cNvPr id="3" name="Subtitle 2"/>
          <p:cNvSpPr>
            <a:spLocks noGrp="1"/>
          </p:cNvSpPr>
          <p:nvPr>
            <p:ph type="subTitle" idx="1"/>
          </p:nvPr>
        </p:nvSpPr>
        <p:spPr>
          <a:xfrm>
            <a:off x="752638" y="5545836"/>
            <a:ext cx="6790267" cy="936931"/>
          </a:xfrm>
        </p:spPr>
        <p:txBody>
          <a:bodyPr anchor="ctr">
            <a:noAutofit/>
          </a:bodyPr>
          <a:lstStyle>
            <a:lvl1pPr marL="0" indent="0" algn="l">
              <a:spcBef>
                <a:spcPts val="600"/>
              </a:spcBef>
              <a:buNone/>
              <a:defRPr sz="27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2" hasCustomPrompt="1"/>
          </p:nvPr>
        </p:nvSpPr>
        <p:spPr>
          <a:xfrm>
            <a:off x="9577876" y="5449173"/>
            <a:ext cx="2008188" cy="213058"/>
          </a:xfrm>
        </p:spPr>
        <p:txBody>
          <a:bodyPr>
            <a:noAutofit/>
          </a:bodyPr>
          <a:lstStyle>
            <a:lvl1pPr marL="0" indent="0">
              <a:buNone/>
              <a:defRPr sz="1800"/>
            </a:lvl1pPr>
          </a:lstStyle>
          <a:p>
            <a:pPr lvl="0"/>
            <a:r>
              <a:rPr lang="en-US" dirty="0"/>
              <a:t>Presented to:</a:t>
            </a:r>
          </a:p>
        </p:txBody>
      </p:sp>
      <p:sp>
        <p:nvSpPr>
          <p:cNvPr id="12" name="Rectangle 11"/>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0807" y="191850"/>
            <a:ext cx="3512526" cy="1756263"/>
          </a:xfrm>
          <a:prstGeom prst="rect">
            <a:avLst/>
          </a:prstGeom>
        </p:spPr>
      </p:pic>
    </p:spTree>
    <p:extLst>
      <p:ext uri="{BB962C8B-B14F-4D97-AF65-F5344CB8AC3E}">
        <p14:creationId xmlns:p14="http://schemas.microsoft.com/office/powerpoint/2010/main" val="569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238233"/>
            <a:ext cx="10972800" cy="867193"/>
          </a:xfrm>
        </p:spPr>
        <p:txBody>
          <a:bodyPr/>
          <a:lstStyle/>
          <a:p>
            <a:r>
              <a:rPr lang="en-US"/>
              <a:t>Click to edit Master title style</a:t>
            </a:r>
            <a:endParaRPr lang="en-US" dirty="0"/>
          </a:p>
        </p:txBody>
      </p:sp>
      <p:sp>
        <p:nvSpPr>
          <p:cNvPr id="3" name="Content Placeholder 2"/>
          <p:cNvSpPr>
            <a:spLocks noGrp="1"/>
          </p:cNvSpPr>
          <p:nvPr>
            <p:ph idx="1"/>
          </p:nvPr>
        </p:nvSpPr>
        <p:spPr>
          <a:xfrm>
            <a:off x="625641" y="1288795"/>
            <a:ext cx="5951623" cy="45665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Rectangle 10"/>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6" name="Picture Placeholder 5"/>
          <p:cNvSpPr>
            <a:spLocks noGrp="1"/>
          </p:cNvSpPr>
          <p:nvPr>
            <p:ph type="pic" sz="quarter" idx="15"/>
          </p:nvPr>
        </p:nvSpPr>
        <p:spPr>
          <a:xfrm>
            <a:off x="6930188" y="1294223"/>
            <a:ext cx="4668253" cy="4561146"/>
          </a:xfrm>
        </p:spPr>
        <p:txBody>
          <a:bodyPr/>
          <a:lstStyle/>
          <a:p>
            <a:r>
              <a:rPr lang="en-US" dirty="0"/>
              <a:t>Click icon to add picture</a:t>
            </a:r>
          </a:p>
        </p:txBody>
      </p:sp>
      <p:sp>
        <p:nvSpPr>
          <p:cNvPr id="13" name="Slide Number Placeholder 5">
            <a:extLst>
              <a:ext uri="{FF2B5EF4-FFF2-40B4-BE49-F238E27FC236}">
                <a16:creationId xmlns:a16="http://schemas.microsoft.com/office/drawing/2014/main" id="{A99355EE-E7D4-4193-928D-29A9B4A4944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4" name="Content Placeholder 4">
            <a:extLst>
              <a:ext uri="{FF2B5EF4-FFF2-40B4-BE49-F238E27FC236}">
                <a16:creationId xmlns:a16="http://schemas.microsoft.com/office/drawing/2014/main" id="{CF315ECB-6F85-4548-AA49-11B58A71C264}"/>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6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94922" y="1303994"/>
            <a:ext cx="5303520" cy="45802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4"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11" name="Slide Number Placeholder 5">
            <a:extLst>
              <a:ext uri="{FF2B5EF4-FFF2-40B4-BE49-F238E27FC236}">
                <a16:creationId xmlns:a16="http://schemas.microsoft.com/office/drawing/2014/main" id="{350B4848-C594-43C3-9CA5-51F14CEFC1F3}"/>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6" name="Content Placeholder 4">
            <a:extLst>
              <a:ext uri="{FF2B5EF4-FFF2-40B4-BE49-F238E27FC236}">
                <a16:creationId xmlns:a16="http://schemas.microsoft.com/office/drawing/2014/main" id="{085EFAFB-34E7-4D7A-B17A-3754E09F43D9}"/>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2" name="Straight Connector 11"/>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18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Titles">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86362" y="2040605"/>
            <a:ext cx="5212080" cy="384359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Rectangle 9"/>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4"/>
          </p:nvPr>
        </p:nvSpPr>
        <p:spPr>
          <a:xfrm>
            <a:off x="62564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p:txBody>
      </p:sp>
      <p:sp>
        <p:nvSpPr>
          <p:cNvPr id="12" name="Content Placeholder 3"/>
          <p:cNvSpPr>
            <a:spLocks noGrp="1"/>
          </p:cNvSpPr>
          <p:nvPr>
            <p:ph sz="half" idx="15"/>
          </p:nvPr>
        </p:nvSpPr>
        <p:spPr>
          <a:xfrm>
            <a:off x="6386362" y="1384229"/>
            <a:ext cx="5212080" cy="398834"/>
          </a:xfrm>
        </p:spPr>
        <p:txBody>
          <a:bodyPr anchor="b">
            <a:noAutofit/>
          </a:bodyPr>
          <a:lstStyle>
            <a:lvl1pPr marL="0" indent="0">
              <a:buNone/>
              <a:defRPr sz="3200" b="1">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Rectangle 12"/>
          <p:cNvSpPr/>
          <p:nvPr userDrawn="1"/>
        </p:nvSpPr>
        <p:spPr>
          <a:xfrm>
            <a:off x="600120"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386508" y="1868360"/>
            <a:ext cx="521208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6" hasCustomPrompt="1"/>
          </p:nvPr>
        </p:nvSpPr>
        <p:spPr>
          <a:xfrm>
            <a:off x="625642" y="5884195"/>
            <a:ext cx="10972800" cy="187214"/>
          </a:xfrm>
        </p:spPr>
        <p:txBody>
          <a:bodyPr anchor="b">
            <a:normAutofit/>
          </a:bodyPr>
          <a:lstStyle>
            <a:lvl1pPr marL="0" indent="0" algn="r">
              <a:buNone/>
              <a:defRPr sz="1050">
                <a:solidFill>
                  <a:schemeClr val="bg2">
                    <a:lumMod val="7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Source: </a:t>
            </a:r>
          </a:p>
        </p:txBody>
      </p:sp>
      <p:sp>
        <p:nvSpPr>
          <p:cNvPr id="21" name="Slide Number Placeholder 5">
            <a:extLst>
              <a:ext uri="{FF2B5EF4-FFF2-40B4-BE49-F238E27FC236}">
                <a16:creationId xmlns:a16="http://schemas.microsoft.com/office/drawing/2014/main" id="{985F28A7-5555-4D66-BEAB-6012D98BE105}"/>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5" name="Content Placeholder 4">
            <a:extLst>
              <a:ext uri="{FF2B5EF4-FFF2-40B4-BE49-F238E27FC236}">
                <a16:creationId xmlns:a16="http://schemas.microsoft.com/office/drawing/2014/main" id="{8EBFE92D-1AB3-4412-99D7-8F9D38CB977D}"/>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6" name="Straight Connector 15"/>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1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625642" y="1350818"/>
            <a:ext cx="5143562" cy="13540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2880817"/>
            <a:ext cx="5143562" cy="2944249"/>
          </a:xfrm>
        </p:spPr>
        <p:txBody>
          <a:bodyPr/>
          <a:lstStyle>
            <a:lvl1pPr>
              <a:defRPr>
                <a:solidFill>
                  <a:schemeClr val="tx1"/>
                </a:solidFill>
              </a:defRPr>
            </a:lvl1pPr>
            <a:lvl2pPr>
              <a:defRPr>
                <a:solidFill>
                  <a:schemeClr val="tx1"/>
                </a:solidFill>
              </a:defRPr>
            </a:lvl2pPr>
            <a:lvl3pPr marL="914400" indent="0">
              <a:buNone/>
              <a:defRPr/>
            </a:lvl3pPr>
          </a:lstStyle>
          <a:p>
            <a:pPr lvl="0"/>
            <a:r>
              <a:rPr lang="en-US"/>
              <a:t>Click to edit Master text styles</a:t>
            </a:r>
          </a:p>
          <a:p>
            <a:pPr lvl="1"/>
            <a:r>
              <a:rPr lang="en-US"/>
              <a:t>Second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7C313F3F-3D52-4C19-9C79-F181CD42E408}"/>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sp>
        <p:nvSpPr>
          <p:cNvPr id="5" name="Content Placeholder 4">
            <a:extLst>
              <a:ext uri="{FF2B5EF4-FFF2-40B4-BE49-F238E27FC236}">
                <a16:creationId xmlns:a16="http://schemas.microsoft.com/office/drawing/2014/main" id="{41A8F11B-4320-443E-9205-4F517AECD4D7}"/>
              </a:ext>
            </a:extLst>
          </p:cNvPr>
          <p:cNvSpPr>
            <a:spLocks noGrp="1"/>
          </p:cNvSpPr>
          <p:nvPr>
            <p:ph sz="quarter" idx="32" hasCustomPrompt="1"/>
          </p:nvPr>
        </p:nvSpPr>
        <p:spPr>
          <a:xfrm>
            <a:off x="6343650" y="55563"/>
            <a:ext cx="5848350" cy="6802437"/>
          </a:xfrm>
        </p:spPr>
        <p:txBody>
          <a:bodyPr/>
          <a:lstStyle>
            <a:lvl1pPr marL="0" indent="0" algn="ctr">
              <a:buNone/>
              <a:defRPr/>
            </a:lvl1pPr>
          </a:lstStyle>
          <a:p>
            <a:pPr lvl="0"/>
            <a:r>
              <a:rPr lang="en-US" dirty="0"/>
              <a:t>Click icon to insert picture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045" y="6504595"/>
            <a:ext cx="2377243" cy="164578"/>
          </a:xfrm>
          <a:prstGeom prst="rect">
            <a:avLst/>
          </a:prstGeom>
        </p:spPr>
      </p:pic>
    </p:spTree>
    <p:extLst>
      <p:ext uri="{BB962C8B-B14F-4D97-AF65-F5344CB8AC3E}">
        <p14:creationId xmlns:p14="http://schemas.microsoft.com/office/powerpoint/2010/main" val="2256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0" y="54864"/>
            <a:ext cx="12192001" cy="6041136"/>
          </a:xfrm>
        </p:spPr>
        <p:txBody>
          <a:bodyPr/>
          <a:lstStyle>
            <a:lvl1pPr>
              <a:defRPr>
                <a:solidFill>
                  <a:schemeClr val="tx1"/>
                </a:solidFill>
              </a:defRPr>
            </a:lvl1pPr>
          </a:lstStyle>
          <a:p>
            <a:r>
              <a:rPr lang="en-US" dirty="0"/>
              <a:t>Click icon to add picture</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798849FD-4FE4-4339-99DC-E7822A6E542E}"/>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9" name="Content Placeholder 4">
            <a:extLst>
              <a:ext uri="{FF2B5EF4-FFF2-40B4-BE49-F238E27FC236}">
                <a16:creationId xmlns:a16="http://schemas.microsoft.com/office/drawing/2014/main" id="{CDA7C982-4180-46D0-B0C8-D2F989A71947}"/>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8" name="Straight Connector 7"/>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72800" cy="85407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5642"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469271"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312900" y="1303994"/>
            <a:ext cx="3383280" cy="4754880"/>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EEFD76E4-7899-4194-8483-4ED571EB6829}"/>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1" name="Content Placeholder 4">
            <a:extLst>
              <a:ext uri="{FF2B5EF4-FFF2-40B4-BE49-F238E27FC236}">
                <a16:creationId xmlns:a16="http://schemas.microsoft.com/office/drawing/2014/main" id="{789F2D04-8761-4591-9EB1-AF3B5B51D2BF}"/>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3" name="Straight Connector 12"/>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625642" y="252391"/>
            <a:ext cx="10988842" cy="854075"/>
          </a:xfrm>
        </p:spPr>
        <p:txBody>
          <a:bodyPr/>
          <a:lstStyle/>
          <a:p>
            <a:r>
              <a:rPr lang="en-US"/>
              <a:t>Click to edit Master title style</a:t>
            </a:r>
          </a:p>
        </p:txBody>
      </p:sp>
      <p:sp>
        <p:nvSpPr>
          <p:cNvPr id="3" name="Content Placeholder 2"/>
          <p:cNvSpPr>
            <a:spLocks noGrp="1"/>
          </p:cNvSpPr>
          <p:nvPr>
            <p:ph sz="half" idx="1"/>
          </p:nvPr>
        </p:nvSpPr>
        <p:spPr>
          <a:xfrm>
            <a:off x="625642"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435149"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6244656"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15"/>
          </p:nvPr>
        </p:nvSpPr>
        <p:spPr>
          <a:xfrm>
            <a:off x="9054164" y="1303994"/>
            <a:ext cx="2560320" cy="4754880"/>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5">
            <a:extLst>
              <a:ext uri="{FF2B5EF4-FFF2-40B4-BE49-F238E27FC236}">
                <a16:creationId xmlns:a16="http://schemas.microsoft.com/office/drawing/2014/main" id="{67CFF1D9-5313-4967-8130-5CCD2FCF2FF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3" name="Content Placeholder 4">
            <a:extLst>
              <a:ext uri="{FF2B5EF4-FFF2-40B4-BE49-F238E27FC236}">
                <a16:creationId xmlns:a16="http://schemas.microsoft.com/office/drawing/2014/main" id="{01CB92FB-D61B-4870-BFBE-F1EEA9B9FA60}"/>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14" name="Straight Connector 13"/>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6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4078"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4" name="Content Placeholder 3"/>
          <p:cNvSpPr>
            <a:spLocks noGrp="1"/>
          </p:cNvSpPr>
          <p:nvPr>
            <p:ph sz="half" idx="2"/>
          </p:nvPr>
        </p:nvSpPr>
        <p:spPr>
          <a:xfrm>
            <a:off x="4399620" y="4592780"/>
            <a:ext cx="3383280" cy="1379661"/>
          </a:xfrm>
        </p:spPr>
        <p:txBody>
          <a:bodyPr/>
          <a:lstStyle>
            <a:lvl1pPr marL="0" indent="0">
              <a:buNone/>
              <a:defRPr>
                <a:solidFill>
                  <a:schemeClr val="tx1"/>
                </a:solidFill>
              </a:defRPr>
            </a:lvl1pPr>
          </a:lstStyle>
          <a:p>
            <a:pPr lvl="0"/>
            <a:r>
              <a:rPr lang="en-US"/>
              <a:t>Click to edit Master text styles</a:t>
            </a:r>
          </a:p>
        </p:txBody>
      </p:sp>
      <p:sp>
        <p:nvSpPr>
          <p:cNvPr id="12" name="Rectangle 11"/>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3"/>
          <p:cNvSpPr>
            <a:spLocks noGrp="1"/>
          </p:cNvSpPr>
          <p:nvPr>
            <p:ph sz="half" idx="14"/>
          </p:nvPr>
        </p:nvSpPr>
        <p:spPr>
          <a:xfrm>
            <a:off x="8215162" y="4592780"/>
            <a:ext cx="3383280" cy="1379661"/>
          </a:xfrm>
        </p:spPr>
        <p:txBody>
          <a:bodyPr/>
          <a:lstStyle>
            <a:lvl1pPr marL="0" indent="0">
              <a:buNone/>
              <a:defRPr>
                <a:solidFill>
                  <a:schemeClr val="tx1"/>
                </a:solidFill>
              </a:defRPr>
            </a:lvl1pPr>
            <a:lvl2pPr marL="457200" indent="0">
              <a:buNone/>
              <a:defRPr/>
            </a:lvl2pPr>
          </a:lstStyle>
          <a:p>
            <a:pPr lvl="0"/>
            <a:r>
              <a:rPr lang="en-US"/>
              <a:t>Click to edit Master text styles</a:t>
            </a:r>
          </a:p>
        </p:txBody>
      </p:sp>
      <p:sp>
        <p:nvSpPr>
          <p:cNvPr id="6" name="Picture Placeholder 5"/>
          <p:cNvSpPr>
            <a:spLocks noGrp="1"/>
          </p:cNvSpPr>
          <p:nvPr>
            <p:ph type="pic" sz="quarter" idx="18"/>
          </p:nvPr>
        </p:nvSpPr>
        <p:spPr>
          <a:xfrm>
            <a:off x="584078"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6" name="Picture Placeholder 5"/>
          <p:cNvSpPr>
            <a:spLocks noGrp="1"/>
          </p:cNvSpPr>
          <p:nvPr>
            <p:ph type="pic" sz="quarter" idx="19"/>
          </p:nvPr>
        </p:nvSpPr>
        <p:spPr>
          <a:xfrm>
            <a:off x="4399620"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7" name="Picture Placeholder 5"/>
          <p:cNvSpPr>
            <a:spLocks noGrp="1"/>
          </p:cNvSpPr>
          <p:nvPr>
            <p:ph type="pic" sz="quarter" idx="20"/>
          </p:nvPr>
        </p:nvSpPr>
        <p:spPr>
          <a:xfrm>
            <a:off x="8215162" y="1583703"/>
            <a:ext cx="3383280" cy="2639047"/>
          </a:xfrm>
        </p:spPr>
        <p:txBody>
          <a:bodyPr/>
          <a:lstStyle>
            <a:lvl1pPr marL="0" indent="0" algn="ctr">
              <a:buNone/>
              <a:defRPr>
                <a:solidFill>
                  <a:schemeClr val="tx1"/>
                </a:solidFill>
              </a:defRPr>
            </a:lvl1pPr>
          </a:lstStyle>
          <a:p>
            <a:r>
              <a:rPr lang="en-US" dirty="0"/>
              <a:t>Click icon to add picture</a:t>
            </a:r>
          </a:p>
        </p:txBody>
      </p:sp>
      <p:sp>
        <p:nvSpPr>
          <p:cNvPr id="18" name="Rectangle 17"/>
          <p:cNvSpPr/>
          <p:nvPr userDrawn="1"/>
        </p:nvSpPr>
        <p:spPr>
          <a:xfrm>
            <a:off x="584078"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399620"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215162" y="4405744"/>
            <a:ext cx="338328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CA1B49F6-86DF-4A77-B24D-3EE0649B950C}"/>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22" name="Content Placeholder 4">
            <a:extLst>
              <a:ext uri="{FF2B5EF4-FFF2-40B4-BE49-F238E27FC236}">
                <a16:creationId xmlns:a16="http://schemas.microsoft.com/office/drawing/2014/main" id="{E062B154-BD68-46EC-9F08-343E8EBB274E}"/>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21" name="Straight Connector 20"/>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61964D5F-1CAD-4DBA-A413-26C474DB5482}"/>
              </a:ext>
            </a:extLst>
          </p:cNvPr>
          <p:cNvSpPr>
            <a:spLocks noGrp="1"/>
          </p:cNvSpPr>
          <p:nvPr>
            <p:ph type="sldNum" sz="quarter" idx="4"/>
          </p:nvPr>
        </p:nvSpPr>
        <p:spPr>
          <a:xfrm>
            <a:off x="11672116" y="6447625"/>
            <a:ext cx="426690" cy="279870"/>
          </a:xfrm>
          <a:prstGeom prst="rect">
            <a:avLst/>
          </a:prstGeom>
        </p:spPr>
        <p:txBody>
          <a:bodyPr vert="horz" lIns="0" tIns="0" rIns="0" bIns="0" rtlCol="0" anchor="ctr"/>
          <a:lstStyle>
            <a:lvl1pPr algn="l">
              <a:defRPr sz="1200">
                <a:solidFill>
                  <a:schemeClr val="tx1"/>
                </a:solidFill>
              </a:defRPr>
            </a:lvl1pPr>
          </a:lstStyle>
          <a:p>
            <a:fld id="{975F859B-2565-4C4B-8F59-CDA04D02ECAD}" type="slidenum">
              <a:rPr lang="en-US" smtClean="0"/>
              <a:pPr/>
              <a:t>‹#›</a:t>
            </a:fld>
            <a:endParaRPr lang="en-US" dirty="0"/>
          </a:p>
        </p:txBody>
      </p:sp>
      <p:sp>
        <p:nvSpPr>
          <p:cNvPr id="10" name="Content Placeholder 4">
            <a:extLst>
              <a:ext uri="{FF2B5EF4-FFF2-40B4-BE49-F238E27FC236}">
                <a16:creationId xmlns:a16="http://schemas.microsoft.com/office/drawing/2014/main" id="{2BE4DD91-3D5C-431C-8F88-945B41B11AC6}"/>
              </a:ext>
            </a:extLst>
          </p:cNvPr>
          <p:cNvSpPr>
            <a:spLocks noGrp="1"/>
          </p:cNvSpPr>
          <p:nvPr>
            <p:ph sz="quarter" idx="31" hasCustomPrompt="1"/>
          </p:nvPr>
        </p:nvSpPr>
        <p:spPr>
          <a:xfrm>
            <a:off x="397039" y="6176226"/>
            <a:ext cx="1625192" cy="551269"/>
          </a:xfrm>
        </p:spPr>
        <p:txBody>
          <a:bodyPr anchor="ctr">
            <a:normAutofit/>
          </a:bodyPr>
          <a:lstStyle>
            <a:lvl1pPr marL="0" indent="0" algn="ctr">
              <a:buNone/>
              <a:defRPr sz="2000">
                <a:solidFill>
                  <a:schemeClr val="tx1"/>
                </a:solidFill>
              </a:defRPr>
            </a:lvl1pPr>
          </a:lstStyle>
          <a:p>
            <a:pPr lvl="0"/>
            <a:r>
              <a:rPr lang="en-US" dirty="0"/>
              <a:t>Client Logo</a:t>
            </a:r>
          </a:p>
        </p:txBody>
      </p:sp>
      <p:cxnSp>
        <p:nvCxnSpPr>
          <p:cNvPr id="9" name="Straight Connector 8"/>
          <p:cNvCxnSpPr/>
          <p:nvPr userDrawn="1"/>
        </p:nvCxnSpPr>
        <p:spPr>
          <a:xfrm>
            <a:off x="11545719" y="6434172"/>
            <a:ext cx="0" cy="2816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7"/>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4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404331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184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9590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602438"/>
            <a:ext cx="8896555" cy="2464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10064"/>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25131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extLst>
      <p:ext uri="{BB962C8B-B14F-4D97-AF65-F5344CB8AC3E}">
        <p14:creationId xmlns:p14="http://schemas.microsoft.com/office/powerpoint/2010/main" val="383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Divider_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4857"/>
            <a:ext cx="12203316" cy="6803143"/>
          </a:xfrm>
        </p:spPr>
        <p:txBody>
          <a:bodyPr anchor="t"/>
          <a:lstStyle>
            <a:lvl1pPr marL="182880" indent="0" algn="ctr">
              <a:spcBef>
                <a:spcPts val="0"/>
              </a:spcBef>
              <a:buNone/>
              <a:defRPr/>
            </a:lvl1pPr>
          </a:lstStyle>
          <a:p>
            <a:r>
              <a:rPr lang="en-US" dirty="0"/>
              <a:t>Click icon to add picture</a:t>
            </a:r>
          </a:p>
        </p:txBody>
      </p:sp>
      <p:sp>
        <p:nvSpPr>
          <p:cNvPr id="19" name="Rectangle 18"/>
          <p:cNvSpPr/>
          <p:nvPr userDrawn="1"/>
        </p:nvSpPr>
        <p:spPr>
          <a:xfrm>
            <a:off x="0" y="-1"/>
            <a:ext cx="12192000" cy="5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p:cNvSpPr>
            <a:spLocks noGrp="1"/>
          </p:cNvSpPr>
          <p:nvPr>
            <p:ph type="body" sz="quarter" idx="27"/>
          </p:nvPr>
        </p:nvSpPr>
        <p:spPr>
          <a:xfrm flipH="1">
            <a:off x="3306760" y="3593473"/>
            <a:ext cx="8896555" cy="2464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buNone/>
              <a:defRPr lang="en-US" sz="2400" dirty="0">
                <a:noFill/>
              </a:defRPr>
            </a:lvl1pPr>
          </a:lstStyle>
          <a:p>
            <a:pPr lvl="0" algn="ctr"/>
            <a:r>
              <a:rPr lang="en-US"/>
              <a:t>Click to edit Master text styles</a:t>
            </a:r>
          </a:p>
        </p:txBody>
      </p:sp>
      <p:sp>
        <p:nvSpPr>
          <p:cNvPr id="13" name="Title 1"/>
          <p:cNvSpPr>
            <a:spLocks noGrp="1"/>
          </p:cNvSpPr>
          <p:nvPr>
            <p:ph type="ctrTitle" hasCustomPrompt="1"/>
          </p:nvPr>
        </p:nvSpPr>
        <p:spPr>
          <a:xfrm>
            <a:off x="4334392" y="4001099"/>
            <a:ext cx="6841290" cy="1649345"/>
          </a:xfrm>
        </p:spPr>
        <p:txBody>
          <a:bodyPr anchor="ctr">
            <a:noAutofit/>
          </a:bodyPr>
          <a:lstStyle>
            <a:lvl1pPr algn="l">
              <a:defRPr sz="4800">
                <a:solidFill>
                  <a:schemeClr val="bg1"/>
                </a:solidFill>
              </a:defRPr>
            </a:lvl1pPr>
          </a:lstStyle>
          <a:p>
            <a:r>
              <a:rPr lang="en-US" dirty="0"/>
              <a:t>Divider Title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Divider_1">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52130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929100" y="3029402"/>
            <a:ext cx="7075910" cy="1746433"/>
          </a:xfrm>
        </p:spPr>
        <p:txBody>
          <a:bodyPr anchor="b">
            <a:noAutofit/>
          </a:bodyPr>
          <a:lstStyle>
            <a:lvl1pPr algn="l">
              <a:defRPr sz="4800">
                <a:solidFill>
                  <a:schemeClr val="bg1"/>
                </a:solidFill>
              </a:defRPr>
            </a:lvl1pPr>
          </a:lstStyle>
          <a:p>
            <a:r>
              <a:rPr lang="en-US" dirty="0"/>
              <a:t>Divider Title Here</a:t>
            </a:r>
          </a:p>
        </p:txBody>
      </p:sp>
      <p:sp>
        <p:nvSpPr>
          <p:cNvPr id="2" name="Rectangle 1"/>
          <p:cNvSpPr/>
          <p:nvPr userDrawn="1"/>
        </p:nvSpPr>
        <p:spPr>
          <a:xfrm>
            <a:off x="0" y="5158153"/>
            <a:ext cx="12192000" cy="169984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158153"/>
            <a:ext cx="1219200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3521" y="191851"/>
            <a:ext cx="3129812" cy="1564906"/>
          </a:xfrm>
          <a:prstGeom prst="rect">
            <a:avLst/>
          </a:prstGeom>
        </p:spPr>
      </p:pic>
    </p:spTree>
    <p:extLst>
      <p:ext uri="{BB962C8B-B14F-4D97-AF65-F5344CB8AC3E}">
        <p14:creationId xmlns:p14="http://schemas.microsoft.com/office/powerpoint/2010/main" val="14690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5642" y="252391"/>
            <a:ext cx="10972800" cy="854075"/>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5642" y="1298971"/>
            <a:ext cx="10972800" cy="47548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636150" y="6447933"/>
            <a:ext cx="335097" cy="279870"/>
          </a:xfrm>
          <a:prstGeom prst="rect">
            <a:avLst/>
          </a:prstGeom>
        </p:spPr>
        <p:txBody>
          <a:bodyPr vert="horz" lIns="0" tIns="0" rIns="0" bIns="0" rtlCol="0" anchor="ctr"/>
          <a:lstStyle>
            <a:lvl1pPr algn="r">
              <a:defRPr sz="1200">
                <a:solidFill>
                  <a:schemeClr val="tx1"/>
                </a:solidFill>
              </a:defRPr>
            </a:lvl1pPr>
          </a:lstStyle>
          <a:p>
            <a:fld id="{975F859B-2565-4C4B-8F59-CDA04D02ECAD}" type="slidenum">
              <a:rPr lang="en-US" smtClean="0"/>
              <a:pPr/>
              <a:t>‹#›</a:t>
            </a:fld>
            <a:endParaRPr lang="en-US" dirty="0"/>
          </a:p>
        </p:txBody>
      </p:sp>
      <p:pic>
        <p:nvPicPr>
          <p:cNvPr id="5" name="Picture 4">
            <a:extLst>
              <a:ext uri="{FF2B5EF4-FFF2-40B4-BE49-F238E27FC236}">
                <a16:creationId xmlns:a16="http://schemas.microsoft.com/office/drawing/2014/main" id="{DC3FE5A1-B6A7-F185-F8C7-B74FFE36E62D}"/>
              </a:ext>
            </a:extLst>
          </p:cNvPr>
          <p:cNvPicPr>
            <a:picLocks noChangeAspect="1"/>
          </p:cNvPicPr>
          <p:nvPr userDrawn="1"/>
        </p:nvPicPr>
        <p:blipFill>
          <a:blip r:embed="rId32">
            <a:extLst>
              <a:ext uri="{28A0092B-C50C-407E-A947-70E740481C1C}">
                <a14:useLocalDpi xmlns:a14="http://schemas.microsoft.com/office/drawing/2010/main" val="0"/>
              </a:ext>
            </a:extLst>
          </a:blip>
          <a:srcRect/>
          <a:stretch/>
        </p:blipFill>
        <p:spPr>
          <a:xfrm>
            <a:off x="10195738" y="6445318"/>
            <a:ext cx="1247935" cy="249587"/>
          </a:xfrm>
          <a:prstGeom prst="rect">
            <a:avLst/>
          </a:prstGeom>
        </p:spPr>
      </p:pic>
    </p:spTree>
    <p:extLst>
      <p:ext uri="{BB962C8B-B14F-4D97-AF65-F5344CB8AC3E}">
        <p14:creationId xmlns:p14="http://schemas.microsoft.com/office/powerpoint/2010/main" val="3214679951"/>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64" r:id="rId3"/>
    <p:sldLayoutId id="2147483700" r:id="rId4"/>
    <p:sldLayoutId id="2147483701" r:id="rId5"/>
    <p:sldLayoutId id="2147483702" r:id="rId6"/>
    <p:sldLayoutId id="2147483703" r:id="rId7"/>
    <p:sldLayoutId id="2147483708" r:id="rId8"/>
    <p:sldLayoutId id="2147483690" r:id="rId9"/>
    <p:sldLayoutId id="2147483705" r:id="rId10"/>
    <p:sldLayoutId id="2147483680" r:id="rId11"/>
    <p:sldLayoutId id="2147483704" r:id="rId12"/>
    <p:sldLayoutId id="2147483681" r:id="rId13"/>
    <p:sldLayoutId id="2147483692" r:id="rId14"/>
    <p:sldLayoutId id="2147483709" r:id="rId15"/>
    <p:sldLayoutId id="2147483710" r:id="rId16"/>
    <p:sldLayoutId id="2147483712" r:id="rId17"/>
    <p:sldLayoutId id="2147483713" r:id="rId18"/>
    <p:sldLayoutId id="2147483650" r:id="rId19"/>
    <p:sldLayoutId id="2147483679" r:id="rId20"/>
    <p:sldLayoutId id="2147483652" r:id="rId21"/>
    <p:sldLayoutId id="2147483677" r:id="rId22"/>
    <p:sldLayoutId id="2147483669" r:id="rId23"/>
    <p:sldLayoutId id="2147483678" r:id="rId24"/>
    <p:sldLayoutId id="2147483668" r:id="rId25"/>
    <p:sldLayoutId id="2147483676" r:id="rId26"/>
    <p:sldLayoutId id="2147483670" r:id="rId27"/>
    <p:sldLayoutId id="2147483654" r:id="rId28"/>
    <p:sldLayoutId id="2147483707" r:id="rId29"/>
    <p:sldLayoutId id="2147483655" r:id="rId30"/>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88925" indent="-288925" algn="l" defTabSz="914400" rtl="0" eaLnBrk="1" latinLnBrk="0" hangingPunct="1">
        <a:lnSpc>
          <a:spcPct val="90000"/>
        </a:lnSpc>
        <a:spcBef>
          <a:spcPts val="14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400"/>
        </a:spcBef>
        <a:buClr>
          <a:schemeClr val="tx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4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mailto:Sheather@USChamber.com" TargetMode="External"/><Relationship Id="rId4" Type="http://schemas.openxmlformats.org/officeDocument/2006/relationships/hyperlink" Target="mailto:Erin.mclaughlin@bip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Placeholder 85"/>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3624" b="3624"/>
          <a:stretch/>
        </p:blipFill>
        <p:spPr/>
      </p:pic>
      <p:sp>
        <p:nvSpPr>
          <p:cNvPr id="2" name="Title 1"/>
          <p:cNvSpPr>
            <a:spLocks noGrp="1"/>
          </p:cNvSpPr>
          <p:nvPr>
            <p:ph type="ctrTitle"/>
          </p:nvPr>
        </p:nvSpPr>
        <p:spPr>
          <a:xfrm>
            <a:off x="3140242" y="4612556"/>
            <a:ext cx="7352111" cy="1227222"/>
          </a:xfrm>
        </p:spPr>
        <p:txBody>
          <a:bodyPr>
            <a:normAutofit/>
          </a:bodyPr>
          <a:lstStyle/>
          <a:p>
            <a:r>
              <a:rPr lang="en-US" dirty="0"/>
              <a:t>The Federal Trade Commission: Final Rule on Non-Competes</a:t>
            </a:r>
          </a:p>
        </p:txBody>
      </p:sp>
      <p:sp>
        <p:nvSpPr>
          <p:cNvPr id="5" name="Subtitle 4"/>
          <p:cNvSpPr>
            <a:spLocks noGrp="1"/>
          </p:cNvSpPr>
          <p:nvPr>
            <p:ph type="subTitle" idx="1"/>
          </p:nvPr>
        </p:nvSpPr>
        <p:spPr/>
        <p:txBody>
          <a:bodyPr/>
          <a:lstStyle/>
          <a:p>
            <a:r>
              <a:rPr lang="en-US" dirty="0"/>
              <a:t>May 14, 2023</a:t>
            </a:r>
          </a:p>
        </p:txBody>
      </p:sp>
    </p:spTree>
    <p:extLst>
      <p:ext uri="{BB962C8B-B14F-4D97-AF65-F5344CB8AC3E}">
        <p14:creationId xmlns:p14="http://schemas.microsoft.com/office/powerpoint/2010/main" val="19936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 sz="4400" dirty="0"/>
              <a:t>FTC – Rulemaking Authority</a:t>
            </a:r>
            <a:endParaRPr lang="en-US" dirty="0"/>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p:txBody>
          <a:bodyPr/>
          <a:lstStyle/>
          <a:p>
            <a:r>
              <a:rPr lang="en" sz="2800" dirty="0"/>
              <a:t>Section 5 of the Federal Trade Commission Act declares “unfair methods of competition” to be unlawful </a:t>
            </a:r>
          </a:p>
          <a:p>
            <a:pPr lvl="1"/>
            <a:r>
              <a:rPr lang="en-US" sz="2800" dirty="0"/>
              <a:t>I</a:t>
            </a:r>
            <a:r>
              <a:rPr lang="en" sz="2800" dirty="0"/>
              <a:t>t directs the FTC “to prevent persons, partnerships, or corporations . . . from using unfair methods of competition in or affecting commerce.” 15 U.S.C.</a:t>
            </a:r>
            <a:br>
              <a:rPr lang="en" sz="2800" dirty="0"/>
            </a:br>
            <a:r>
              <a:rPr lang="en" sz="2800" dirty="0"/>
              <a:t>§§ 45(a)(1)-(2)</a:t>
            </a:r>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10</a:t>
            </a:fld>
            <a:endParaRPr lang="en-US" dirty="0"/>
          </a:p>
        </p:txBody>
      </p:sp>
      <p:pic>
        <p:nvPicPr>
          <p:cNvPr id="14" name="Picture Placeholder 13" descr="A close up of a keyboard&#10;&#10;Description automatically generated with medium confidence">
            <a:extLst>
              <a:ext uri="{FF2B5EF4-FFF2-40B4-BE49-F238E27FC236}">
                <a16:creationId xmlns:a16="http://schemas.microsoft.com/office/drawing/2014/main" id="{643BCE19-101E-0840-30B9-9EDB3AEAF52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51" r="16151"/>
          <a:stretch>
            <a:fillRect/>
          </a:stretch>
        </p:blipFill>
        <p:spPr/>
      </p:pic>
    </p:spTree>
    <p:extLst>
      <p:ext uri="{BB962C8B-B14F-4D97-AF65-F5344CB8AC3E}">
        <p14:creationId xmlns:p14="http://schemas.microsoft.com/office/powerpoint/2010/main" val="34818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 sz="4400"/>
              <a:t>FTC – Rulemaking Authority </a:t>
            </a:r>
            <a:endParaRPr lang="en-US" dirty="0"/>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2" y="1367175"/>
            <a:ext cx="10972800" cy="4566573"/>
          </a:xfrm>
        </p:spPr>
        <p:txBody>
          <a:bodyPr/>
          <a:lstStyle/>
          <a:p>
            <a:r>
              <a:rPr lang="en" sz="2800" dirty="0"/>
              <a:t>Section 6(g) of the FTC Act empowers the FTC to “make rules and regulations for the purpose of carrying out the provisions of [the Act].” </a:t>
            </a:r>
            <a:r>
              <a:rPr lang="en" sz="2800" i="1" dirty="0"/>
              <a:t>Id.</a:t>
            </a:r>
            <a:r>
              <a:rPr lang="en" sz="2800" dirty="0"/>
              <a:t> § 46(g)</a:t>
            </a:r>
          </a:p>
          <a:p>
            <a:pPr>
              <a:spcBef>
                <a:spcPts val="3000"/>
              </a:spcBef>
            </a:pPr>
            <a:r>
              <a:rPr lang="en" sz="2800" dirty="0"/>
              <a:t>BUT – debate on whether 6(g) gives the FTC authority to issue rules directed at competition versus consumer protection</a:t>
            </a:r>
          </a:p>
          <a:p>
            <a:pPr>
              <a:spcBef>
                <a:spcPts val="3000"/>
              </a:spcBef>
            </a:pPr>
            <a:r>
              <a:rPr lang="en" dirty="0"/>
              <a:t>AND </a:t>
            </a:r>
            <a:r>
              <a:rPr lang="en" sz="2800" dirty="0"/>
              <a:t>– the FTC has never successfully issued a rule directed at a “method of competition” (versus consumer protection)</a:t>
            </a:r>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11</a:t>
            </a:fld>
            <a:endParaRPr lang="en-US" dirty="0"/>
          </a:p>
        </p:txBody>
      </p:sp>
    </p:spTree>
    <p:extLst>
      <p:ext uri="{BB962C8B-B14F-4D97-AF65-F5344CB8AC3E}">
        <p14:creationId xmlns:p14="http://schemas.microsoft.com/office/powerpoint/2010/main" val="68471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3295-E6D2-8FE7-D96E-BE1F56849743}"/>
              </a:ext>
            </a:extLst>
          </p:cNvPr>
          <p:cNvSpPr>
            <a:spLocks noGrp="1"/>
          </p:cNvSpPr>
          <p:nvPr>
            <p:ph type="title"/>
          </p:nvPr>
        </p:nvSpPr>
        <p:spPr/>
        <p:txBody>
          <a:bodyPr/>
          <a:lstStyle/>
          <a:p>
            <a:r>
              <a:rPr lang="en-US" dirty="0"/>
              <a:t>FTC Final Rule – Key Provisions	</a:t>
            </a:r>
          </a:p>
        </p:txBody>
      </p:sp>
      <p:sp>
        <p:nvSpPr>
          <p:cNvPr id="3" name="Content Placeholder 2">
            <a:extLst>
              <a:ext uri="{FF2B5EF4-FFF2-40B4-BE49-F238E27FC236}">
                <a16:creationId xmlns:a16="http://schemas.microsoft.com/office/drawing/2014/main" id="{C4AC45C3-84FC-748E-E3A5-AF78B586A696}"/>
              </a:ext>
            </a:extLst>
          </p:cNvPr>
          <p:cNvSpPr>
            <a:spLocks noGrp="1"/>
          </p:cNvSpPr>
          <p:nvPr>
            <p:ph idx="1"/>
          </p:nvPr>
        </p:nvSpPr>
        <p:spPr>
          <a:xfrm>
            <a:off x="625642" y="1288795"/>
            <a:ext cx="10972800" cy="4885582"/>
          </a:xfrm>
        </p:spPr>
        <p:txBody>
          <a:bodyPr/>
          <a:lstStyle/>
          <a:p>
            <a:r>
              <a:rPr lang="en-US" dirty="0"/>
              <a:t>Bans all new post-employment non-compete agreements between employer and employee, regardless of industry or type of worker (e.g., senior executive versus lower level), after the effective date.</a:t>
            </a:r>
          </a:p>
          <a:p>
            <a:r>
              <a:rPr lang="en-US" dirty="0"/>
              <a:t>Allows existing post-employment non-compete agreements to remain in effect for senior executives only. Senior executive is generally defined as an employee “earning more than $151,164 annually who are in a policy-making position.”</a:t>
            </a:r>
          </a:p>
          <a:p>
            <a:r>
              <a:rPr lang="en-US" dirty="0"/>
              <a:t>Requires notification to employees that post-employment non-compete agreements are no longer enforceable, though formal recission of existing non-compete agreements is not required.</a:t>
            </a:r>
          </a:p>
        </p:txBody>
      </p:sp>
      <p:sp>
        <p:nvSpPr>
          <p:cNvPr id="5" name="Slide Number Placeholder 4">
            <a:extLst>
              <a:ext uri="{FF2B5EF4-FFF2-40B4-BE49-F238E27FC236}">
                <a16:creationId xmlns:a16="http://schemas.microsoft.com/office/drawing/2014/main" id="{CEC233B5-94AF-7B6B-4D04-C99EC7AA7C03}"/>
              </a:ext>
            </a:extLst>
          </p:cNvPr>
          <p:cNvSpPr>
            <a:spLocks noGrp="1"/>
          </p:cNvSpPr>
          <p:nvPr>
            <p:ph type="sldNum" sz="quarter" idx="4"/>
          </p:nvPr>
        </p:nvSpPr>
        <p:spPr/>
        <p:txBody>
          <a:bodyPr/>
          <a:lstStyle/>
          <a:p>
            <a:fld id="{975F859B-2565-4C4B-8F59-CDA04D02ECAD}" type="slidenum">
              <a:rPr lang="en-US" smtClean="0"/>
              <a:pPr/>
              <a:t>12</a:t>
            </a:fld>
            <a:endParaRPr lang="en-US" dirty="0"/>
          </a:p>
        </p:txBody>
      </p:sp>
    </p:spTree>
    <p:extLst>
      <p:ext uri="{BB962C8B-B14F-4D97-AF65-F5344CB8AC3E}">
        <p14:creationId xmlns:p14="http://schemas.microsoft.com/office/powerpoint/2010/main" val="4218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3295-E6D2-8FE7-D96E-BE1F56849743}"/>
              </a:ext>
            </a:extLst>
          </p:cNvPr>
          <p:cNvSpPr>
            <a:spLocks noGrp="1"/>
          </p:cNvSpPr>
          <p:nvPr>
            <p:ph type="title"/>
          </p:nvPr>
        </p:nvSpPr>
        <p:spPr/>
        <p:txBody>
          <a:bodyPr/>
          <a:lstStyle/>
          <a:p>
            <a:r>
              <a:rPr lang="en-US" dirty="0"/>
              <a:t>FTC Final Rule – Key Provisions	</a:t>
            </a:r>
          </a:p>
        </p:txBody>
      </p:sp>
      <p:sp>
        <p:nvSpPr>
          <p:cNvPr id="3" name="Content Placeholder 2">
            <a:extLst>
              <a:ext uri="{FF2B5EF4-FFF2-40B4-BE49-F238E27FC236}">
                <a16:creationId xmlns:a16="http://schemas.microsoft.com/office/drawing/2014/main" id="{C4AC45C3-84FC-748E-E3A5-AF78B586A696}"/>
              </a:ext>
            </a:extLst>
          </p:cNvPr>
          <p:cNvSpPr>
            <a:spLocks noGrp="1"/>
          </p:cNvSpPr>
          <p:nvPr>
            <p:ph idx="1"/>
          </p:nvPr>
        </p:nvSpPr>
        <p:spPr>
          <a:xfrm>
            <a:off x="625642" y="1288795"/>
            <a:ext cx="10972800" cy="4885582"/>
          </a:xfrm>
        </p:spPr>
        <p:txBody>
          <a:bodyPr/>
          <a:lstStyle/>
          <a:p>
            <a:r>
              <a:rPr lang="en-US" dirty="0"/>
              <a:t>Applies to any provision that </a:t>
            </a:r>
            <a:r>
              <a:rPr lang="en-US" b="1" i="1" dirty="0"/>
              <a:t>functions</a:t>
            </a:r>
            <a:r>
              <a:rPr lang="en-US" dirty="0"/>
              <a:t> as a non-compete</a:t>
            </a:r>
          </a:p>
          <a:p>
            <a:pPr lvl="1"/>
            <a:r>
              <a:rPr lang="en-US" dirty="0"/>
              <a:t>A “non-compete clause” is defined as “a term or condition of employment that prohibits a worker from, penalizes a worker for, or functions to prevent a worker from: (i) seeking or accepting work in the United States with a different person where such work would begin after the conclusion of the employment that includes the term or condition; or (ii) operating a business in the United States after the conclusion of the employment that includes the term or condition.”</a:t>
            </a:r>
          </a:p>
          <a:p>
            <a:pPr lvl="1"/>
            <a:r>
              <a:rPr lang="en-US" dirty="0"/>
              <a:t>“[G]</a:t>
            </a:r>
            <a:r>
              <a:rPr lang="en-US" dirty="0" err="1"/>
              <a:t>arden</a:t>
            </a:r>
            <a:r>
              <a:rPr lang="en-US" dirty="0"/>
              <a:t> leave” arrangements whereby a worker continues to receive compensation during employment do not appear to be covered by the ban.</a:t>
            </a:r>
          </a:p>
          <a:p>
            <a:pPr lvl="1"/>
            <a:r>
              <a:rPr lang="en-US" dirty="0"/>
              <a:t>While non-solicitation provision are not expressly covered, they are prohibited if they “function to prevent a worker from seeking or accepting other work or starting a business after their employment ends.”</a:t>
            </a:r>
          </a:p>
        </p:txBody>
      </p:sp>
      <p:sp>
        <p:nvSpPr>
          <p:cNvPr id="5" name="Slide Number Placeholder 4">
            <a:extLst>
              <a:ext uri="{FF2B5EF4-FFF2-40B4-BE49-F238E27FC236}">
                <a16:creationId xmlns:a16="http://schemas.microsoft.com/office/drawing/2014/main" id="{CEC233B5-94AF-7B6B-4D04-C99EC7AA7C03}"/>
              </a:ext>
            </a:extLst>
          </p:cNvPr>
          <p:cNvSpPr>
            <a:spLocks noGrp="1"/>
          </p:cNvSpPr>
          <p:nvPr>
            <p:ph type="sldNum" sz="quarter" idx="4"/>
          </p:nvPr>
        </p:nvSpPr>
        <p:spPr/>
        <p:txBody>
          <a:bodyPr/>
          <a:lstStyle/>
          <a:p>
            <a:fld id="{975F859B-2565-4C4B-8F59-CDA04D02ECAD}" type="slidenum">
              <a:rPr lang="en-US" smtClean="0"/>
              <a:pPr/>
              <a:t>13</a:t>
            </a:fld>
            <a:endParaRPr lang="en-US" dirty="0"/>
          </a:p>
        </p:txBody>
      </p:sp>
    </p:spTree>
    <p:extLst>
      <p:ext uri="{BB962C8B-B14F-4D97-AF65-F5344CB8AC3E}">
        <p14:creationId xmlns:p14="http://schemas.microsoft.com/office/powerpoint/2010/main" val="416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3295-E6D2-8FE7-D96E-BE1F56849743}"/>
              </a:ext>
            </a:extLst>
          </p:cNvPr>
          <p:cNvSpPr>
            <a:spLocks noGrp="1"/>
          </p:cNvSpPr>
          <p:nvPr>
            <p:ph type="title"/>
          </p:nvPr>
        </p:nvSpPr>
        <p:spPr/>
        <p:txBody>
          <a:bodyPr/>
          <a:lstStyle/>
          <a:p>
            <a:r>
              <a:rPr lang="en-US" dirty="0"/>
              <a:t>FTC Final Rule – Limited Exceptions and Preemption	</a:t>
            </a:r>
          </a:p>
        </p:txBody>
      </p:sp>
      <p:sp>
        <p:nvSpPr>
          <p:cNvPr id="3" name="Content Placeholder 2">
            <a:extLst>
              <a:ext uri="{FF2B5EF4-FFF2-40B4-BE49-F238E27FC236}">
                <a16:creationId xmlns:a16="http://schemas.microsoft.com/office/drawing/2014/main" id="{C4AC45C3-84FC-748E-E3A5-AF78B586A696}"/>
              </a:ext>
            </a:extLst>
          </p:cNvPr>
          <p:cNvSpPr>
            <a:spLocks noGrp="1"/>
          </p:cNvSpPr>
          <p:nvPr>
            <p:ph idx="1"/>
          </p:nvPr>
        </p:nvSpPr>
        <p:spPr>
          <a:xfrm>
            <a:off x="625642" y="1288795"/>
            <a:ext cx="10972800" cy="4885582"/>
          </a:xfrm>
        </p:spPr>
        <p:txBody>
          <a:bodyPr/>
          <a:lstStyle/>
          <a:p>
            <a:r>
              <a:rPr lang="en-US" dirty="0"/>
              <a:t>Excepts non-compete restrictions obtained in connection with the sale of business, regardless of ownership percentage.</a:t>
            </a:r>
          </a:p>
          <a:p>
            <a:r>
              <a:rPr lang="en-US" dirty="0"/>
              <a:t>Does not apply to franchisee/franchisor contracts (though does apply to employees working for a franchisee or franchisor).</a:t>
            </a:r>
          </a:p>
          <a:p>
            <a:r>
              <a:rPr lang="en-US" dirty="0"/>
              <a:t>Pre-empts state laws governing noncompete agreements to the extent those laws are less restrictive. If a state law limits or prohibits noncompete agreements that fall outside this Rule (e.g., physician non-compete agreements, senior executive non-compete agreements), the state law can still be enforced.</a:t>
            </a:r>
          </a:p>
        </p:txBody>
      </p:sp>
      <p:sp>
        <p:nvSpPr>
          <p:cNvPr id="5" name="Slide Number Placeholder 4">
            <a:extLst>
              <a:ext uri="{FF2B5EF4-FFF2-40B4-BE49-F238E27FC236}">
                <a16:creationId xmlns:a16="http://schemas.microsoft.com/office/drawing/2014/main" id="{CEC233B5-94AF-7B6B-4D04-C99EC7AA7C03}"/>
              </a:ext>
            </a:extLst>
          </p:cNvPr>
          <p:cNvSpPr>
            <a:spLocks noGrp="1"/>
          </p:cNvSpPr>
          <p:nvPr>
            <p:ph type="sldNum" sz="quarter" idx="4"/>
          </p:nvPr>
        </p:nvSpPr>
        <p:spPr/>
        <p:txBody>
          <a:bodyPr/>
          <a:lstStyle/>
          <a:p>
            <a:fld id="{975F859B-2565-4C4B-8F59-CDA04D02ECAD}" type="slidenum">
              <a:rPr lang="en-US" smtClean="0"/>
              <a:pPr/>
              <a:t>14</a:t>
            </a:fld>
            <a:endParaRPr lang="en-US" dirty="0"/>
          </a:p>
        </p:txBody>
      </p:sp>
    </p:spTree>
    <p:extLst>
      <p:ext uri="{BB962C8B-B14F-4D97-AF65-F5344CB8AC3E}">
        <p14:creationId xmlns:p14="http://schemas.microsoft.com/office/powerpoint/2010/main" val="92083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B87F-FEE1-0D13-0B58-CEAA98AC291C}"/>
              </a:ext>
            </a:extLst>
          </p:cNvPr>
          <p:cNvSpPr>
            <a:spLocks noGrp="1"/>
          </p:cNvSpPr>
          <p:nvPr>
            <p:ph type="title"/>
          </p:nvPr>
        </p:nvSpPr>
        <p:spPr/>
        <p:txBody>
          <a:bodyPr/>
          <a:lstStyle/>
          <a:p>
            <a:r>
              <a:rPr lang="en-US" dirty="0"/>
              <a:t>FTC Final Rule – Who Is Covered?</a:t>
            </a:r>
          </a:p>
        </p:txBody>
      </p:sp>
      <p:sp>
        <p:nvSpPr>
          <p:cNvPr id="3" name="Content Placeholder 2">
            <a:extLst>
              <a:ext uri="{FF2B5EF4-FFF2-40B4-BE49-F238E27FC236}">
                <a16:creationId xmlns:a16="http://schemas.microsoft.com/office/drawing/2014/main" id="{12BB8DEC-ADB2-8840-D9D5-6A0341F8A926}"/>
              </a:ext>
            </a:extLst>
          </p:cNvPr>
          <p:cNvSpPr>
            <a:spLocks noGrp="1"/>
          </p:cNvSpPr>
          <p:nvPr>
            <p:ph idx="1"/>
          </p:nvPr>
        </p:nvSpPr>
        <p:spPr/>
        <p:txBody>
          <a:bodyPr/>
          <a:lstStyle/>
          <a:p>
            <a:r>
              <a:rPr lang="en-US" sz="2400" dirty="0">
                <a:solidFill>
                  <a:srgbClr val="212121"/>
                </a:solidFill>
                <a:latin typeface="Georgia" panose="02040502050405020303" pitchFamily="18" charset="0"/>
              </a:rPr>
              <a:t> In promulgating the Final Rule, the FTC relies upon Section 5 of the FTC Act, which declares "'unfair methods of competition' to be unlawful" and further authorizes the FTC to "prevent persons, partnerships, or corporations . . . from using unfair methods of competition in or affecting commerce." </a:t>
            </a:r>
          </a:p>
          <a:p>
            <a:r>
              <a:rPr lang="en-US" sz="2400" dirty="0">
                <a:solidFill>
                  <a:srgbClr val="212121"/>
                </a:solidFill>
                <a:latin typeface="Georgia" panose="02040502050405020303" pitchFamily="18" charset="0"/>
              </a:rPr>
              <a:t>The term "corporation" is defined in the FTC Act as an entity "organized to carry on business for its own profit or that of its members," thereby placing activity of many nonprofits beyond the FTC's reach. </a:t>
            </a:r>
          </a:p>
          <a:p>
            <a:r>
              <a:rPr lang="en-US" sz="2400" dirty="0">
                <a:solidFill>
                  <a:srgbClr val="212121"/>
                </a:solidFill>
                <a:latin typeface="Georgia" panose="02040502050405020303" pitchFamily="18" charset="0"/>
              </a:rPr>
              <a:t>The FTC has jurisdiction over trade associations, sham charities, or other nonprofits that in fact operate for profit, such as for-profit affiliates of nonprofits. </a:t>
            </a:r>
          </a:p>
          <a:p>
            <a:r>
              <a:rPr lang="en-US" sz="2400" b="1" i="1" dirty="0">
                <a:solidFill>
                  <a:srgbClr val="212121"/>
                </a:solidFill>
                <a:latin typeface="Georgia" panose="02040502050405020303" pitchFamily="18" charset="0"/>
              </a:rPr>
              <a:t>The FTC's jurisdiction does not extend to banks, savings and loan institutions, federal credit unions, common carriers, air carriers, or packers and stockyard operators.</a:t>
            </a:r>
            <a:endParaRPr lang="en-US" sz="2400" b="1" i="1" dirty="0"/>
          </a:p>
          <a:p>
            <a:endParaRPr lang="en-US" dirty="0"/>
          </a:p>
        </p:txBody>
      </p:sp>
      <p:sp>
        <p:nvSpPr>
          <p:cNvPr id="5" name="Slide Number Placeholder 4">
            <a:extLst>
              <a:ext uri="{FF2B5EF4-FFF2-40B4-BE49-F238E27FC236}">
                <a16:creationId xmlns:a16="http://schemas.microsoft.com/office/drawing/2014/main" id="{F0B6A374-58CA-078E-0616-5999C9A3764C}"/>
              </a:ext>
            </a:extLst>
          </p:cNvPr>
          <p:cNvSpPr>
            <a:spLocks noGrp="1"/>
          </p:cNvSpPr>
          <p:nvPr>
            <p:ph type="sldNum" sz="quarter" idx="4"/>
          </p:nvPr>
        </p:nvSpPr>
        <p:spPr/>
        <p:txBody>
          <a:bodyPr/>
          <a:lstStyle/>
          <a:p>
            <a:fld id="{975F859B-2565-4C4B-8F59-CDA04D02ECAD}" type="slidenum">
              <a:rPr lang="en-US" smtClean="0"/>
              <a:pPr/>
              <a:t>15</a:t>
            </a:fld>
            <a:endParaRPr lang="en-US" dirty="0"/>
          </a:p>
        </p:txBody>
      </p:sp>
    </p:spTree>
    <p:extLst>
      <p:ext uri="{BB962C8B-B14F-4D97-AF65-F5344CB8AC3E}">
        <p14:creationId xmlns:p14="http://schemas.microsoft.com/office/powerpoint/2010/main" val="316596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slope, hill">
            <a:extLst>
              <a:ext uri="{FF2B5EF4-FFF2-40B4-BE49-F238E27FC236}">
                <a16:creationId xmlns:a16="http://schemas.microsoft.com/office/drawing/2014/main" id="{7377FECC-F92A-A9E1-295D-971C592D37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768999"/>
            <a:ext cx="12192000" cy="6100576"/>
          </a:xfrm>
          <a:prstGeom prst="rect">
            <a:avLst/>
          </a:prstGeom>
        </p:spPr>
      </p:pic>
      <p:sp>
        <p:nvSpPr>
          <p:cNvPr id="7" name="Picture Placeholder 6"/>
          <p:cNvSpPr>
            <a:spLocks noGrp="1"/>
          </p:cNvSpPr>
          <p:nvPr>
            <p:ph type="pic" sz="quarter" idx="10"/>
          </p:nvPr>
        </p:nvSpPr>
        <p:spPr/>
        <p:txBody>
          <a:bodyPr/>
          <a:lstStyle/>
          <a:p>
            <a:endParaRPr lang="en-US"/>
          </a:p>
        </p:txBody>
      </p:sp>
      <p:sp>
        <p:nvSpPr>
          <p:cNvPr id="8" name="Text Placeholder 7"/>
          <p:cNvSpPr>
            <a:spLocks noGrp="1"/>
          </p:cNvSpPr>
          <p:nvPr>
            <p:ph type="body" sz="quarter" idx="27"/>
          </p:nvPr>
        </p:nvSpPr>
        <p:spPr/>
        <p:txBody>
          <a:bodyPr/>
          <a:lstStyle/>
          <a:p>
            <a:endParaRPr lang="en-US" dirty="0"/>
          </a:p>
        </p:txBody>
      </p:sp>
      <p:sp>
        <p:nvSpPr>
          <p:cNvPr id="5" name="Title 4"/>
          <p:cNvSpPr>
            <a:spLocks noGrp="1"/>
          </p:cNvSpPr>
          <p:nvPr>
            <p:ph type="ctrTitle"/>
          </p:nvPr>
        </p:nvSpPr>
        <p:spPr/>
        <p:txBody>
          <a:bodyPr/>
          <a:lstStyle/>
          <a:p>
            <a:r>
              <a:rPr lang="en-US" dirty="0"/>
              <a:t>Legal Challenges</a:t>
            </a:r>
          </a:p>
        </p:txBody>
      </p:sp>
    </p:spTree>
    <p:extLst>
      <p:ext uri="{BB962C8B-B14F-4D97-AF65-F5344CB8AC3E}">
        <p14:creationId xmlns:p14="http://schemas.microsoft.com/office/powerpoint/2010/main" val="12131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F4E9-965C-3CF5-29B4-C99F08AE179F}"/>
              </a:ext>
            </a:extLst>
          </p:cNvPr>
          <p:cNvSpPr>
            <a:spLocks noGrp="1"/>
          </p:cNvSpPr>
          <p:nvPr>
            <p:ph type="title"/>
          </p:nvPr>
        </p:nvSpPr>
        <p:spPr/>
        <p:txBody>
          <a:bodyPr/>
          <a:lstStyle/>
          <a:p>
            <a:r>
              <a:rPr lang="en-US" dirty="0"/>
              <a:t>Legal Challenges</a:t>
            </a:r>
          </a:p>
        </p:txBody>
      </p:sp>
      <p:sp>
        <p:nvSpPr>
          <p:cNvPr id="3" name="Content Placeholder 2">
            <a:extLst>
              <a:ext uri="{FF2B5EF4-FFF2-40B4-BE49-F238E27FC236}">
                <a16:creationId xmlns:a16="http://schemas.microsoft.com/office/drawing/2014/main" id="{AD86E4BC-AA95-A9B0-DA54-9251672179C8}"/>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fontAlgn="base">
              <a:buNone/>
            </a:pPr>
            <a:endParaRPr lang="en-US" i="1" dirty="0">
              <a:solidFill>
                <a:srgbClr val="414042"/>
              </a:solidFill>
              <a:latin typeface="HCoWhitney"/>
            </a:endParaRPr>
          </a:p>
          <a:p>
            <a:pPr marL="0" indent="0" fontAlgn="base">
              <a:buNone/>
            </a:pPr>
            <a:endParaRPr lang="en-US" b="0" i="1" dirty="0">
              <a:solidFill>
                <a:srgbClr val="414042"/>
              </a:solidFill>
              <a:effectLst/>
              <a:latin typeface="HCoWhitney"/>
            </a:endParaRPr>
          </a:p>
          <a:p>
            <a:pPr fontAlgn="base"/>
            <a:r>
              <a:rPr lang="en-US" b="0" i="1" dirty="0">
                <a:solidFill>
                  <a:srgbClr val="414042"/>
                </a:solidFill>
                <a:effectLst/>
                <a:latin typeface="HCoWhitney"/>
              </a:rPr>
              <a:t>Ryan LLC v. FTC</a:t>
            </a:r>
            <a:r>
              <a:rPr lang="en-US" b="0" i="0" dirty="0">
                <a:solidFill>
                  <a:srgbClr val="414042"/>
                </a:solidFill>
                <a:effectLst/>
                <a:latin typeface="HCoWhitney"/>
              </a:rPr>
              <a:t>, No. 24-cv-00986-E (N.D. Tex.) </a:t>
            </a:r>
          </a:p>
          <a:p>
            <a:pPr fontAlgn="base"/>
            <a:r>
              <a:rPr lang="en-US" b="0" i="1" dirty="0">
                <a:solidFill>
                  <a:srgbClr val="414042"/>
                </a:solidFill>
                <a:effectLst/>
                <a:latin typeface="HCoWhitney"/>
              </a:rPr>
              <a:t>Chamber of Commerce et al. v. FTC</a:t>
            </a:r>
            <a:r>
              <a:rPr lang="en-US" b="0" i="0" dirty="0">
                <a:solidFill>
                  <a:srgbClr val="414042"/>
                </a:solidFill>
                <a:effectLst/>
                <a:latin typeface="HCoWhitney"/>
              </a:rPr>
              <a:t>, No. 24-cv-00148 (E.D. Tex.)</a:t>
            </a:r>
          </a:p>
          <a:p>
            <a:pPr fontAlgn="base"/>
            <a:r>
              <a:rPr lang="en-US" b="0" i="1" dirty="0">
                <a:solidFill>
                  <a:srgbClr val="414042"/>
                </a:solidFill>
                <a:effectLst/>
                <a:latin typeface="HCoWhitney"/>
              </a:rPr>
              <a:t>ATS Tree Services LLC v. FTC</a:t>
            </a:r>
            <a:r>
              <a:rPr lang="en-US" b="0" i="0" dirty="0">
                <a:solidFill>
                  <a:srgbClr val="414042"/>
                </a:solidFill>
                <a:effectLst/>
                <a:latin typeface="HCoWhitney"/>
              </a:rPr>
              <a:t>, No. 24-cv-01743 (E.D. Pa.) </a:t>
            </a:r>
          </a:p>
          <a:p>
            <a:pPr marL="0" indent="0">
              <a:spcBef>
                <a:spcPts val="2400"/>
              </a:spcBef>
              <a:buNone/>
            </a:pPr>
            <a:r>
              <a:rPr lang="en-US" b="1" i="1" dirty="0"/>
              <a:t>We can expect a decision on the merits of the Motion for Stay of Effective Date and Preliminary Injunction no later than July 3.</a:t>
            </a:r>
          </a:p>
        </p:txBody>
      </p:sp>
      <p:sp>
        <p:nvSpPr>
          <p:cNvPr id="5" name="Slide Number Placeholder 4">
            <a:extLst>
              <a:ext uri="{FF2B5EF4-FFF2-40B4-BE49-F238E27FC236}">
                <a16:creationId xmlns:a16="http://schemas.microsoft.com/office/drawing/2014/main" id="{EACA3DA8-C83B-4446-5985-EFE474F16C8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F859B-2565-4C4B-8F59-CDA04D02ECAD}" type="slidenum">
              <a:rPr kumimoji="0" lang="en-US" sz="1200" b="0" i="0" u="none" strike="noStrike" kern="1200" cap="none" spc="0" normalizeH="0" baseline="0" noProof="0" smtClean="0">
                <a:ln>
                  <a:noFill/>
                </a:ln>
                <a:solidFill>
                  <a:srgbClr val="414042"/>
                </a:solidFill>
                <a:effectLst/>
                <a:uLnTx/>
                <a:uFillTx/>
                <a:latin typeface="Arial Narrow"/>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414042"/>
              </a:solidFill>
              <a:effectLst/>
              <a:uLnTx/>
              <a:uFillTx/>
              <a:latin typeface="Arial Narrow"/>
              <a:ea typeface="+mn-ea"/>
              <a:cs typeface="+mn-cs"/>
            </a:endParaRPr>
          </a:p>
        </p:txBody>
      </p:sp>
      <p:pic>
        <p:nvPicPr>
          <p:cNvPr id="6" name="Picture 5" descr="A close-up of a chess board&#10;&#10;Description automatically generated with medium confidence">
            <a:extLst>
              <a:ext uri="{FF2B5EF4-FFF2-40B4-BE49-F238E27FC236}">
                <a16:creationId xmlns:a16="http://schemas.microsoft.com/office/drawing/2014/main" id="{0F63E29F-064C-C0AD-29E1-5321D56E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994" y="457200"/>
            <a:ext cx="3475122" cy="2316748"/>
          </a:xfrm>
          <a:prstGeom prst="rect">
            <a:avLst/>
          </a:prstGeom>
        </p:spPr>
      </p:pic>
    </p:spTree>
    <p:extLst>
      <p:ext uri="{BB962C8B-B14F-4D97-AF65-F5344CB8AC3E}">
        <p14:creationId xmlns:p14="http://schemas.microsoft.com/office/powerpoint/2010/main" val="259867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slope, hill">
            <a:extLst>
              <a:ext uri="{FF2B5EF4-FFF2-40B4-BE49-F238E27FC236}">
                <a16:creationId xmlns:a16="http://schemas.microsoft.com/office/drawing/2014/main" id="{294A15AA-FDA7-174E-788D-6A6213CFA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768999"/>
            <a:ext cx="12192000" cy="6100576"/>
          </a:xfrm>
          <a:prstGeom prst="rect">
            <a:avLst/>
          </a:prstGeom>
        </p:spPr>
      </p:pic>
      <p:sp>
        <p:nvSpPr>
          <p:cNvPr id="7" name="Picture Placeholder 6">
            <a:extLst>
              <a:ext uri="{FF2B5EF4-FFF2-40B4-BE49-F238E27FC236}">
                <a16:creationId xmlns:a16="http://schemas.microsoft.com/office/drawing/2014/main" id="{DD0EAB3B-799A-4469-B912-FD22DE7D5BE4}"/>
              </a:ext>
            </a:extLst>
          </p:cNvPr>
          <p:cNvSpPr>
            <a:spLocks noGrp="1"/>
          </p:cNvSpPr>
          <p:nvPr>
            <p:ph type="pic" sz="quarter" idx="10"/>
          </p:nvPr>
        </p:nvSpPr>
        <p:spPr/>
        <p:txBody>
          <a:bodyPr/>
          <a:lstStyle/>
          <a:p>
            <a:endParaRPr lang="en-US"/>
          </a:p>
        </p:txBody>
      </p:sp>
      <p:sp>
        <p:nvSpPr>
          <p:cNvPr id="8" name="Text Placeholder 7">
            <a:extLst>
              <a:ext uri="{FF2B5EF4-FFF2-40B4-BE49-F238E27FC236}">
                <a16:creationId xmlns:a16="http://schemas.microsoft.com/office/drawing/2014/main" id="{62ECF401-68AE-4353-ADA9-1D413A0A04B0}"/>
              </a:ext>
            </a:extLst>
          </p:cNvPr>
          <p:cNvSpPr>
            <a:spLocks noGrp="1"/>
          </p:cNvSpPr>
          <p:nvPr>
            <p:ph type="body" sz="quarter" idx="27"/>
          </p:nvPr>
        </p:nvSpPr>
        <p:spPr/>
        <p:txBody>
          <a:bodyPr/>
          <a:lstStyle/>
          <a:p>
            <a:endParaRPr lang="en-US" dirty="0"/>
          </a:p>
        </p:txBody>
      </p:sp>
      <p:sp>
        <p:nvSpPr>
          <p:cNvPr id="5" name="Title 4"/>
          <p:cNvSpPr>
            <a:spLocks noGrp="1"/>
          </p:cNvSpPr>
          <p:nvPr>
            <p:ph type="ctrTitle"/>
          </p:nvPr>
        </p:nvSpPr>
        <p:spPr/>
        <p:txBody>
          <a:bodyPr/>
          <a:lstStyle/>
          <a:p>
            <a:r>
              <a:rPr lang="en-US" dirty="0"/>
              <a:t>Trade Secret Protection</a:t>
            </a:r>
          </a:p>
        </p:txBody>
      </p:sp>
    </p:spTree>
    <p:extLst>
      <p:ext uri="{BB962C8B-B14F-4D97-AF65-F5344CB8AC3E}">
        <p14:creationId xmlns:p14="http://schemas.microsoft.com/office/powerpoint/2010/main" val="14190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Importance of Trade Secret Protection</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p:txBody>
          <a:bodyPr/>
          <a:lstStyle/>
          <a:p>
            <a:r>
              <a:rPr lang="en-US" dirty="0"/>
              <a:t>Ban takes effect = Trade secret protection law importance increases</a:t>
            </a:r>
          </a:p>
          <a:p>
            <a:r>
              <a:rPr lang="en-US" dirty="0"/>
              <a:t>The Defend Trade Secrets Act</a:t>
            </a:r>
          </a:p>
          <a:p>
            <a:r>
              <a:rPr lang="en-US" dirty="0"/>
              <a:t>Trade secret protection laws provide for injunctive relief and attorneys’ fees when employees, independent contractors, or others misappropriate confidential, valuable information</a:t>
            </a:r>
          </a:p>
          <a:p>
            <a:r>
              <a:rPr lang="en-US" dirty="0"/>
              <a:t>Non-competes were designed to protect</a:t>
            </a:r>
            <a:br>
              <a:rPr lang="en-US" dirty="0"/>
            </a:br>
            <a:r>
              <a:rPr lang="en-US" dirty="0"/>
              <a:t>investments in employees and sensitive,</a:t>
            </a:r>
            <a:br>
              <a:rPr lang="en-US" dirty="0"/>
            </a:br>
            <a:r>
              <a:rPr lang="en-US" dirty="0"/>
              <a:t>confidential, valuable information</a:t>
            </a:r>
          </a:p>
          <a:p>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19</a:t>
            </a:fld>
            <a:endParaRPr lang="en-US" dirty="0"/>
          </a:p>
        </p:txBody>
      </p:sp>
      <p:pic>
        <p:nvPicPr>
          <p:cNvPr id="2" name="Picture 1" descr="A picture containing sky, outdoor, transport, crane&#10;&#10;Description automatically generated">
            <a:extLst>
              <a:ext uri="{FF2B5EF4-FFF2-40B4-BE49-F238E27FC236}">
                <a16:creationId xmlns:a16="http://schemas.microsoft.com/office/drawing/2014/main" id="{7C918323-D6EA-C362-48B0-7CF81EF15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792" y="3390500"/>
            <a:ext cx="4297680" cy="2865120"/>
          </a:xfrm>
          <a:prstGeom prst="rect">
            <a:avLst/>
          </a:prstGeom>
        </p:spPr>
      </p:pic>
    </p:spTree>
    <p:extLst>
      <p:ext uri="{BB962C8B-B14F-4D97-AF65-F5344CB8AC3E}">
        <p14:creationId xmlns:p14="http://schemas.microsoft.com/office/powerpoint/2010/main" val="22882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slope, hill">
            <a:extLst>
              <a:ext uri="{FF2B5EF4-FFF2-40B4-BE49-F238E27FC236}">
                <a16:creationId xmlns:a16="http://schemas.microsoft.com/office/drawing/2014/main" id="{46E2F857-AF71-DA28-E2C2-0AD92E660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768999"/>
            <a:ext cx="12192000" cy="6100576"/>
          </a:xfrm>
          <a:prstGeom prst="rect">
            <a:avLst/>
          </a:prstGeom>
        </p:spPr>
      </p:pic>
      <p:sp>
        <p:nvSpPr>
          <p:cNvPr id="21" name="Text Placeholder 20">
            <a:extLst>
              <a:ext uri="{FF2B5EF4-FFF2-40B4-BE49-F238E27FC236}">
                <a16:creationId xmlns:a16="http://schemas.microsoft.com/office/drawing/2014/main" id="{62D562A4-DAC4-4B65-8A5A-A1C1D06F2AE8}"/>
              </a:ext>
            </a:extLst>
          </p:cNvPr>
          <p:cNvSpPr>
            <a:spLocks noGrp="1"/>
          </p:cNvSpPr>
          <p:nvPr>
            <p:ph type="body" sz="quarter" idx="36"/>
          </p:nvPr>
        </p:nvSpPr>
        <p:spPr/>
        <p:txBody>
          <a:bodyPr/>
          <a:lstStyle/>
          <a:p>
            <a:endParaRPr lang="en-US" dirty="0"/>
          </a:p>
          <a:p>
            <a:endParaRPr lang="en-US" dirty="0"/>
          </a:p>
        </p:txBody>
      </p:sp>
      <p:sp>
        <p:nvSpPr>
          <p:cNvPr id="6" name="Content Placeholder 5"/>
          <p:cNvSpPr>
            <a:spLocks noGrp="1"/>
          </p:cNvSpPr>
          <p:nvPr>
            <p:ph sz="half" idx="35"/>
          </p:nvPr>
        </p:nvSpPr>
        <p:spPr/>
        <p:txBody>
          <a:bodyPr/>
          <a:lstStyle/>
          <a:p>
            <a:r>
              <a:rPr lang="en-US" dirty="0"/>
              <a:t>First item on our agenda</a:t>
            </a:r>
          </a:p>
          <a:p>
            <a:r>
              <a:rPr lang="en-US" dirty="0"/>
              <a:t>Second item on our agenda</a:t>
            </a:r>
          </a:p>
          <a:p>
            <a:r>
              <a:rPr lang="en-US" dirty="0"/>
              <a:t>Third item on our agenda</a:t>
            </a:r>
          </a:p>
          <a:p>
            <a:r>
              <a:rPr lang="en-US" dirty="0"/>
              <a:t>Fourth item on our agenda</a:t>
            </a:r>
          </a:p>
          <a:p>
            <a:r>
              <a:rPr lang="en-US" dirty="0"/>
              <a:t>Fifth item on our agenda</a:t>
            </a:r>
          </a:p>
        </p:txBody>
      </p:sp>
      <p:sp>
        <p:nvSpPr>
          <p:cNvPr id="5" name="Title 4"/>
          <p:cNvSpPr>
            <a:spLocks noGrp="1"/>
          </p:cNvSpPr>
          <p:nvPr>
            <p:ph type="title"/>
          </p:nvPr>
        </p:nvSpPr>
        <p:spPr/>
        <p:txBody>
          <a:bodyPr/>
          <a:lstStyle/>
          <a:p>
            <a:r>
              <a:rPr lang="en-US" dirty="0"/>
              <a:t>Agenda</a:t>
            </a:r>
          </a:p>
        </p:txBody>
      </p:sp>
      <p:sp>
        <p:nvSpPr>
          <p:cNvPr id="22" name="Text Placeholder 21">
            <a:extLst>
              <a:ext uri="{FF2B5EF4-FFF2-40B4-BE49-F238E27FC236}">
                <a16:creationId xmlns:a16="http://schemas.microsoft.com/office/drawing/2014/main" id="{EA3F989F-E403-45A6-9545-8BE1D30D1F9C}"/>
              </a:ext>
            </a:extLst>
          </p:cNvPr>
          <p:cNvSpPr>
            <a:spLocks noGrp="1"/>
          </p:cNvSpPr>
          <p:nvPr>
            <p:ph type="body" sz="quarter" idx="38"/>
          </p:nvPr>
        </p:nvSpPr>
        <p:spPr>
          <a:xfrm>
            <a:off x="6449238" y="1864560"/>
            <a:ext cx="5213768" cy="4122388"/>
          </a:xfrm>
        </p:spPr>
        <p:txBody>
          <a:bodyPr/>
          <a:lstStyle/>
          <a:p>
            <a:pPr marL="571500" indent="-571500">
              <a:buFont typeface="Arial Narrow" panose="020B0606020202030204" pitchFamily="34" charset="0"/>
              <a:buChar char="–"/>
            </a:pPr>
            <a:r>
              <a:rPr lang="en-US" sz="3200" dirty="0"/>
              <a:t>What’s the big deal?</a:t>
            </a:r>
          </a:p>
          <a:p>
            <a:pPr marL="571500" indent="-571500">
              <a:buFont typeface="Arial Narrow" panose="020B0606020202030204" pitchFamily="34" charset="0"/>
              <a:buChar char="–"/>
            </a:pPr>
            <a:r>
              <a:rPr lang="en-US" sz="3200" dirty="0"/>
              <a:t>Highlights of the Final Rule</a:t>
            </a:r>
          </a:p>
          <a:p>
            <a:pPr marL="571500" indent="-571500">
              <a:buFont typeface="Arial Narrow" panose="020B0606020202030204" pitchFamily="34" charset="0"/>
              <a:buChar char="–"/>
            </a:pPr>
            <a:r>
              <a:rPr lang="en-US" sz="3200" dirty="0"/>
              <a:t>Legal Challenges</a:t>
            </a:r>
          </a:p>
          <a:p>
            <a:pPr marL="571500" indent="-571500">
              <a:buFont typeface="Arial Narrow" panose="020B0606020202030204" pitchFamily="34" charset="0"/>
              <a:buChar char="–"/>
            </a:pPr>
            <a:r>
              <a:rPr lang="en-US" sz="3200" dirty="0"/>
              <a:t>Trade Secret Protection</a:t>
            </a:r>
          </a:p>
          <a:p>
            <a:pPr marL="571500" indent="-571500">
              <a:buFont typeface="Arial Narrow" panose="020B0606020202030204" pitchFamily="34" charset="0"/>
              <a:buChar char="–"/>
            </a:pPr>
            <a:r>
              <a:rPr lang="en-US" sz="3200" dirty="0"/>
              <a:t>Key Takeaways and Action Items</a:t>
            </a:r>
          </a:p>
        </p:txBody>
      </p:sp>
    </p:spTree>
    <p:extLst>
      <p:ext uri="{BB962C8B-B14F-4D97-AF65-F5344CB8AC3E}">
        <p14:creationId xmlns:p14="http://schemas.microsoft.com/office/powerpoint/2010/main" val="9513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What Should We Do?</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p:txBody>
          <a:bodyPr>
            <a:normAutofit/>
          </a:bodyPr>
          <a:lstStyle/>
          <a:p>
            <a:r>
              <a:rPr lang="en-US" dirty="0"/>
              <a:t>If non-competes are banned, employers will have to rely on trade secret protection laws:</a:t>
            </a:r>
          </a:p>
          <a:p>
            <a:pPr lvl="1"/>
            <a:r>
              <a:rPr lang="en-US" sz="2800" dirty="0"/>
              <a:t>Better define “trade secrets” (beginning, during, and conclusion of employment)</a:t>
            </a:r>
          </a:p>
          <a:p>
            <a:pPr lvl="2"/>
            <a:r>
              <a:rPr lang="en-US" sz="2800" dirty="0"/>
              <a:t>Require employees -- before hire --  to sign confidentiality agreements</a:t>
            </a:r>
          </a:p>
          <a:p>
            <a:pPr lvl="2"/>
            <a:r>
              <a:rPr lang="en-US" sz="2800" dirty="0"/>
              <a:t>During onboarding, take the time to explain the confidential, valuable information</a:t>
            </a:r>
          </a:p>
          <a:p>
            <a:pPr lvl="3"/>
            <a:r>
              <a:rPr lang="en-US" sz="2800" dirty="0"/>
              <a:t>Acknowledge difficulty with providing specifics but not limiting the list, i.e., new confidential, valuable information will emerge</a:t>
            </a:r>
          </a:p>
          <a:p>
            <a:pPr lvl="3"/>
            <a:r>
              <a:rPr lang="en-US" sz="2800" dirty="0"/>
              <a:t>Remind employees of their obligation to understand and know the trade secrets</a:t>
            </a:r>
          </a:p>
          <a:p>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20</a:t>
            </a:fld>
            <a:endParaRPr lang="en-US" dirty="0"/>
          </a:p>
        </p:txBody>
      </p:sp>
    </p:spTree>
    <p:extLst>
      <p:ext uri="{BB962C8B-B14F-4D97-AF65-F5344CB8AC3E}">
        <p14:creationId xmlns:p14="http://schemas.microsoft.com/office/powerpoint/2010/main" val="40187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What Should We Do?</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457200" y="1105427"/>
            <a:ext cx="11141242" cy="4749942"/>
          </a:xfrm>
        </p:spPr>
        <p:txBody>
          <a:bodyPr>
            <a:normAutofit lnSpcReduction="10000"/>
          </a:bodyPr>
          <a:lstStyle/>
          <a:p>
            <a:r>
              <a:rPr lang="en-US" dirty="0"/>
              <a:t>If non-competes are banned, employers will have to rely on trade secret protection laws:</a:t>
            </a:r>
          </a:p>
          <a:p>
            <a:pPr lvl="1"/>
            <a:r>
              <a:rPr lang="en-US" sz="2800" dirty="0"/>
              <a:t>Better, interactive training on how to identify and protect trade secrets, including through:</a:t>
            </a:r>
          </a:p>
          <a:p>
            <a:pPr lvl="2"/>
            <a:r>
              <a:rPr lang="en-US" sz="2800" dirty="0"/>
              <a:t>Being steeped in the industry but not sharing within the industry</a:t>
            </a:r>
          </a:p>
          <a:p>
            <a:pPr lvl="2"/>
            <a:r>
              <a:rPr lang="en-US" sz="2800" dirty="0"/>
              <a:t>Encrypting information, cybersecurity measures, and monitoring</a:t>
            </a:r>
          </a:p>
          <a:p>
            <a:pPr lvl="1"/>
            <a:r>
              <a:rPr lang="en-US" sz="2800" dirty="0"/>
              <a:t>More reminders for trade secrets and NDAs</a:t>
            </a:r>
          </a:p>
          <a:p>
            <a:pPr lvl="2"/>
            <a:r>
              <a:rPr lang="en-US" sz="2800" dirty="0"/>
              <a:t>Use performance evaluations to remind and rate employees on confidentiality</a:t>
            </a:r>
          </a:p>
          <a:p>
            <a:pPr lvl="2"/>
            <a:r>
              <a:rPr lang="en-US" sz="2800" dirty="0"/>
              <a:t>Have built in reminders in your systems (e.g., when employee logs in to Sales Force or other systems, a reminder pops up)</a:t>
            </a:r>
          </a:p>
          <a:p>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21</a:t>
            </a:fld>
            <a:endParaRPr lang="en-US" dirty="0"/>
          </a:p>
        </p:txBody>
      </p:sp>
    </p:spTree>
    <p:extLst>
      <p:ext uri="{BB962C8B-B14F-4D97-AF65-F5344CB8AC3E}">
        <p14:creationId xmlns:p14="http://schemas.microsoft.com/office/powerpoint/2010/main" val="31733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What Should We Do?</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1" y="1288795"/>
            <a:ext cx="6413334" cy="4807205"/>
          </a:xfrm>
        </p:spPr>
        <p:txBody>
          <a:bodyPr>
            <a:normAutofit fontScale="85000" lnSpcReduction="20000"/>
          </a:bodyPr>
          <a:lstStyle/>
          <a:p>
            <a:r>
              <a:rPr lang="en-US" dirty="0"/>
              <a:t>If non-competes are banned, employers will have to rely on trade secret protection laws:</a:t>
            </a:r>
          </a:p>
          <a:p>
            <a:pPr lvl="1"/>
            <a:r>
              <a:rPr lang="en-US" sz="2800" dirty="0"/>
              <a:t>Treat them like secrets! </a:t>
            </a:r>
          </a:p>
          <a:p>
            <a:pPr lvl="2"/>
            <a:r>
              <a:rPr lang="en-US" sz="2800" dirty="0"/>
              <a:t>Restrict access to them</a:t>
            </a:r>
          </a:p>
          <a:p>
            <a:pPr lvl="2"/>
            <a:r>
              <a:rPr lang="en-US" sz="2800" dirty="0"/>
              <a:t>Explain the ways to keep them secret</a:t>
            </a:r>
          </a:p>
          <a:p>
            <a:pPr lvl="2"/>
            <a:r>
              <a:rPr lang="en-US" sz="2800" dirty="0"/>
              <a:t>Monitor and review employees’ activity regularly!</a:t>
            </a:r>
          </a:p>
          <a:p>
            <a:pPr lvl="1"/>
            <a:r>
              <a:rPr lang="en-US" sz="2800" dirty="0"/>
              <a:t>Consider compartmentalizing information within the organization</a:t>
            </a:r>
          </a:p>
          <a:p>
            <a:pPr lvl="2"/>
            <a:r>
              <a:rPr lang="en-US" sz="2800" dirty="0"/>
              <a:t>Is this always feasible?</a:t>
            </a:r>
          </a:p>
          <a:p>
            <a:pPr lvl="2"/>
            <a:r>
              <a:rPr lang="en-US" sz="2800" dirty="0"/>
              <a:t>This can have advantages when receiving third-party confidential information</a:t>
            </a:r>
          </a:p>
          <a:p>
            <a:pPr lvl="1"/>
            <a:r>
              <a:rPr lang="en-US" sz="2800" dirty="0"/>
              <a:t>Do Not Forget About Patents</a:t>
            </a:r>
          </a:p>
          <a:p>
            <a:endParaRPr lang="en-US" dirty="0"/>
          </a:p>
        </p:txBody>
      </p:sp>
      <p:pic>
        <p:nvPicPr>
          <p:cNvPr id="7" name="Picture Placeholder 6" descr="A picture containing text&#10;&#10;Description automatically generated">
            <a:extLst>
              <a:ext uri="{FF2B5EF4-FFF2-40B4-BE49-F238E27FC236}">
                <a16:creationId xmlns:a16="http://schemas.microsoft.com/office/drawing/2014/main" id="{8EEE7929-6D44-761C-AA2D-589B08699A0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1610" r="21610"/>
          <a:stretch>
            <a:fillRect/>
          </a:stretch>
        </p:blipFill>
        <p:spPr>
          <a:xfrm>
            <a:off x="7282345" y="1638299"/>
            <a:ext cx="4316096" cy="4217069"/>
          </a:xfrm>
        </p:spPr>
      </p:pic>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22</a:t>
            </a:fld>
            <a:endParaRPr lang="en-US" dirty="0"/>
          </a:p>
        </p:txBody>
      </p:sp>
    </p:spTree>
    <p:extLst>
      <p:ext uri="{BB962C8B-B14F-4D97-AF65-F5344CB8AC3E}">
        <p14:creationId xmlns:p14="http://schemas.microsoft.com/office/powerpoint/2010/main" val="11268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slope, hill">
            <a:extLst>
              <a:ext uri="{FF2B5EF4-FFF2-40B4-BE49-F238E27FC236}">
                <a16:creationId xmlns:a16="http://schemas.microsoft.com/office/drawing/2014/main" id="{C26895BE-AB94-A700-2896-8785CCFA0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768999"/>
            <a:ext cx="12192000" cy="6100576"/>
          </a:xfrm>
          <a:prstGeom prst="rect">
            <a:avLst/>
          </a:prstGeom>
        </p:spPr>
      </p:pic>
      <p:sp>
        <p:nvSpPr>
          <p:cNvPr id="7" name="Picture Placeholder 6"/>
          <p:cNvSpPr>
            <a:spLocks noGrp="1"/>
          </p:cNvSpPr>
          <p:nvPr>
            <p:ph type="pic" sz="quarter" idx="10"/>
          </p:nvPr>
        </p:nvSpPr>
        <p:spPr/>
        <p:txBody>
          <a:bodyPr/>
          <a:lstStyle/>
          <a:p>
            <a:endParaRPr lang="en-US"/>
          </a:p>
        </p:txBody>
      </p:sp>
      <p:sp>
        <p:nvSpPr>
          <p:cNvPr id="8" name="Text Placeholder 7"/>
          <p:cNvSpPr>
            <a:spLocks noGrp="1"/>
          </p:cNvSpPr>
          <p:nvPr>
            <p:ph type="body" sz="quarter" idx="27"/>
          </p:nvPr>
        </p:nvSpPr>
        <p:spPr/>
        <p:txBody>
          <a:bodyPr/>
          <a:lstStyle/>
          <a:p>
            <a:endParaRPr lang="en-US" dirty="0"/>
          </a:p>
        </p:txBody>
      </p:sp>
      <p:sp>
        <p:nvSpPr>
          <p:cNvPr id="5" name="Title 4"/>
          <p:cNvSpPr>
            <a:spLocks noGrp="1"/>
          </p:cNvSpPr>
          <p:nvPr>
            <p:ph type="ctrTitle"/>
          </p:nvPr>
        </p:nvSpPr>
        <p:spPr/>
        <p:txBody>
          <a:bodyPr/>
          <a:lstStyle/>
          <a:p>
            <a:r>
              <a:rPr lang="en-US" dirty="0"/>
              <a:t>Key Takeaways</a:t>
            </a:r>
          </a:p>
        </p:txBody>
      </p:sp>
    </p:spTree>
    <p:extLst>
      <p:ext uri="{BB962C8B-B14F-4D97-AF65-F5344CB8AC3E}">
        <p14:creationId xmlns:p14="http://schemas.microsoft.com/office/powerpoint/2010/main" val="9755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sz="4000" dirty="0"/>
              <a:t>Answers to Frequently Asked Questions by Employers </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1" y="1288795"/>
            <a:ext cx="10055059" cy="4826255"/>
          </a:xfrm>
        </p:spPr>
        <p:txBody>
          <a:bodyPr/>
          <a:lstStyle/>
          <a:p>
            <a:r>
              <a:rPr lang="en-US" dirty="0"/>
              <a:t>Should we terminate our existing non-compete restrictions?</a:t>
            </a:r>
          </a:p>
          <a:p>
            <a:pPr marL="0" indent="0">
              <a:buNone/>
            </a:pPr>
            <a:r>
              <a:rPr lang="en-US" sz="2800" dirty="0"/>
              <a:t>	</a:t>
            </a:r>
            <a:r>
              <a:rPr lang="en-US" sz="2800" b="1" i="1" dirty="0"/>
              <a:t>NO!</a:t>
            </a:r>
            <a:endParaRPr lang="en" b="1" i="1" dirty="0"/>
          </a:p>
          <a:p>
            <a:r>
              <a:rPr lang="en-US" dirty="0"/>
              <a:t>Can we continue to enforce existing noncompete restrictions?</a:t>
            </a:r>
          </a:p>
          <a:p>
            <a:pPr marL="0" indent="0">
              <a:buNone/>
            </a:pPr>
            <a:r>
              <a:rPr lang="en-US" dirty="0"/>
              <a:t>	</a:t>
            </a:r>
            <a:r>
              <a:rPr lang="en-US" b="1" i="1" dirty="0"/>
              <a:t>Yes, provided they are reasonable and necessary to protect a 	legitimate business interest</a:t>
            </a:r>
          </a:p>
          <a:p>
            <a:r>
              <a:rPr lang="en-US" dirty="0"/>
              <a:t>Should we continue our existing practice of requiring noncompete restrictions?</a:t>
            </a:r>
          </a:p>
          <a:p>
            <a:pPr marL="0" indent="0">
              <a:buNone/>
            </a:pPr>
            <a:r>
              <a:rPr lang="en-US" dirty="0"/>
              <a:t>	</a:t>
            </a:r>
            <a:r>
              <a:rPr lang="en-US" b="1" i="1" dirty="0"/>
              <a:t>Yes, provided they are reasonable</a:t>
            </a:r>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24</a:t>
            </a:fld>
            <a:endParaRPr lang="en-US" dirty="0"/>
          </a:p>
        </p:txBody>
      </p:sp>
    </p:spTree>
    <p:extLst>
      <p:ext uri="{BB962C8B-B14F-4D97-AF65-F5344CB8AC3E}">
        <p14:creationId xmlns:p14="http://schemas.microsoft.com/office/powerpoint/2010/main" val="11873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Employer Considerations</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1" y="1288795"/>
            <a:ext cx="5951623" cy="4826255"/>
          </a:xfrm>
        </p:spPr>
        <p:txBody>
          <a:bodyPr/>
          <a:lstStyle/>
          <a:p>
            <a:r>
              <a:rPr lang="en-US"/>
              <a:t>Be aware of the scope and purpose of every non-compete, non-solicit, and confidentiality agreement </a:t>
            </a:r>
          </a:p>
          <a:p>
            <a:r>
              <a:rPr lang="en-US"/>
              <a:t>You must answer these questions:</a:t>
            </a:r>
          </a:p>
          <a:p>
            <a:pPr lvl="1"/>
            <a:r>
              <a:rPr lang="en-US" sz="2800"/>
              <a:t>What is the legitimate purpose for the restriction?</a:t>
            </a:r>
          </a:p>
          <a:p>
            <a:pPr lvl="1"/>
            <a:r>
              <a:rPr lang="en-US" sz="2800"/>
              <a:t>How well is that legitimate purpose documented?</a:t>
            </a:r>
          </a:p>
          <a:p>
            <a:pPr lvl="1"/>
            <a:r>
              <a:rPr lang="en-US" sz="2800"/>
              <a:t>Is there a lesser means to accomplish the restriction?</a:t>
            </a:r>
          </a:p>
          <a:p>
            <a:endParaRPr lang="en" sz="2800"/>
          </a:p>
          <a:p>
            <a:endParaRPr lang="en-US" dirty="0"/>
          </a:p>
        </p:txBody>
      </p:sp>
      <p:pic>
        <p:nvPicPr>
          <p:cNvPr id="7" name="Picture Placeholder 6" descr="A picture containing blur&#10;&#10;Description automatically generated">
            <a:extLst>
              <a:ext uri="{FF2B5EF4-FFF2-40B4-BE49-F238E27FC236}">
                <a16:creationId xmlns:a16="http://schemas.microsoft.com/office/drawing/2014/main" id="{738FBAE4-59F3-E824-723D-5394CF16FA77}"/>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2665" t="-2433" r="12665" b="-2433"/>
          <a:stretch/>
        </p:blipFill>
        <p:spPr>
          <a:xfrm>
            <a:off x="6929437" y="1293813"/>
            <a:ext cx="4642992" cy="4794504"/>
          </a:xfrm>
        </p:spPr>
      </p:pic>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25</a:t>
            </a:fld>
            <a:endParaRPr lang="en-US" dirty="0"/>
          </a:p>
        </p:txBody>
      </p:sp>
    </p:spTree>
    <p:extLst>
      <p:ext uri="{BB962C8B-B14F-4D97-AF65-F5344CB8AC3E}">
        <p14:creationId xmlns:p14="http://schemas.microsoft.com/office/powerpoint/2010/main" val="93589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Employer Considerations</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2" y="1288795"/>
            <a:ext cx="10763718" cy="5158830"/>
          </a:xfrm>
        </p:spPr>
        <p:txBody>
          <a:bodyPr/>
          <a:lstStyle/>
          <a:p>
            <a:r>
              <a:rPr lang="en" sz="2800" dirty="0"/>
              <a:t>Employers should take notice of FTC’s aggressive stance towards non-competes and continue to track developments in state and federal law</a:t>
            </a:r>
          </a:p>
          <a:p>
            <a:r>
              <a:rPr lang="en" sz="2800" dirty="0"/>
              <a:t>Even if final rule is substantially changed or even abandoned, the FTC views non-compete clauses as a potential antitrust violation</a:t>
            </a:r>
          </a:p>
          <a:p>
            <a:r>
              <a:rPr lang="en-US" dirty="0"/>
              <a:t>Recent enforcement actions culminated in consent agreements, so FTC’s stance has not been challenged in court</a:t>
            </a:r>
          </a:p>
          <a:p>
            <a:r>
              <a:rPr lang="en-US" dirty="0"/>
              <a:t>FTC does not </a:t>
            </a:r>
            <a:r>
              <a:rPr lang="en-US" b="1" dirty="0"/>
              <a:t>NEED</a:t>
            </a:r>
            <a:r>
              <a:rPr lang="en-US" dirty="0"/>
              <a:t> the Final Rule to challenge non-compete agreements</a:t>
            </a:r>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26</a:t>
            </a:fld>
            <a:endParaRPr lang="en-US" dirty="0"/>
          </a:p>
        </p:txBody>
      </p:sp>
      <p:pic>
        <p:nvPicPr>
          <p:cNvPr id="3" name="Picture 2" descr="A group of men standing around a table&#10;&#10;Description automatically generated with medium confidence">
            <a:extLst>
              <a:ext uri="{FF2B5EF4-FFF2-40B4-BE49-F238E27FC236}">
                <a16:creationId xmlns:a16="http://schemas.microsoft.com/office/drawing/2014/main" id="{26D8A9C8-36DA-0A6C-1880-F37F9B263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33" y="4575880"/>
            <a:ext cx="3017520" cy="2011680"/>
          </a:xfrm>
          <a:prstGeom prst="rect">
            <a:avLst/>
          </a:prstGeom>
        </p:spPr>
      </p:pic>
    </p:spTree>
    <p:extLst>
      <p:ext uri="{BB962C8B-B14F-4D97-AF65-F5344CB8AC3E}">
        <p14:creationId xmlns:p14="http://schemas.microsoft.com/office/powerpoint/2010/main" val="258266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Employer Action Items</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p:txBody>
          <a:bodyPr/>
          <a:lstStyle/>
          <a:p>
            <a:r>
              <a:rPr lang="en-US" dirty="0"/>
              <a:t>Review and audit existing restrictive covenants and policies and practices on restrictive covenants</a:t>
            </a:r>
          </a:p>
          <a:p>
            <a:r>
              <a:rPr lang="en-US" dirty="0"/>
              <a:t>Review and update current employee handbooks 	</a:t>
            </a:r>
          </a:p>
          <a:p>
            <a:pPr lvl="1"/>
            <a:r>
              <a:rPr lang="en-US" dirty="0"/>
              <a:t>Are there confidentiality policies?</a:t>
            </a:r>
          </a:p>
          <a:p>
            <a:pPr lvl="1"/>
            <a:r>
              <a:rPr lang="en-US" dirty="0"/>
              <a:t>Are there appropriate carve outs, such as the DTSA whistleblower provision?</a:t>
            </a:r>
          </a:p>
          <a:p>
            <a:pPr lvl="1"/>
            <a:r>
              <a:rPr lang="en-US" dirty="0"/>
              <a:t>Is there information supporting the scope of the business and the legitimate interests that require protection?</a:t>
            </a:r>
          </a:p>
          <a:p>
            <a:pPr lvl="1"/>
            <a:r>
              <a:rPr lang="en-US" dirty="0"/>
              <a:t>Are there strong Use of Electronic Systems policies?</a:t>
            </a:r>
          </a:p>
          <a:p>
            <a:pPr lvl="1"/>
            <a:r>
              <a:rPr lang="en-US" dirty="0"/>
              <a:t>Are there open-door policies, making sure employees know who to ask about trade secrets? </a:t>
            </a:r>
          </a:p>
          <a:p>
            <a:pPr lvl="1"/>
            <a:r>
              <a:rPr lang="en-US" dirty="0"/>
              <a:t>Are there policies on the return of Company property, including clarity on what constitutes Company property?</a:t>
            </a:r>
          </a:p>
          <a:p>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27</a:t>
            </a:fld>
            <a:endParaRPr lang="en-US" dirty="0"/>
          </a:p>
        </p:txBody>
      </p:sp>
    </p:spTree>
    <p:extLst>
      <p:ext uri="{BB962C8B-B14F-4D97-AF65-F5344CB8AC3E}">
        <p14:creationId xmlns:p14="http://schemas.microsoft.com/office/powerpoint/2010/main" val="7541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Employer Action Items</a:t>
            </a:r>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p:txBody>
          <a:bodyPr/>
          <a:lstStyle/>
          <a:p>
            <a:pPr marL="288925" marR="0" lvl="0" indent="-288925"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414042"/>
                </a:solidFill>
                <a:effectLst/>
                <a:uLnTx/>
                <a:uFillTx/>
                <a:latin typeface="Arial Narrow"/>
                <a:ea typeface="+mn-ea"/>
                <a:cs typeface="+mn-cs"/>
              </a:rPr>
              <a:t>Review and update exit interview and return of Company property procedures	</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employees asked about return of Company property, including their understanding of what constitutes Company property?</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they required to complete a protocol to search for company property?</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they asked about emails that they sent to their personal accounts?</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they asked about any printed materials?</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they asked about their use of USBs, external hard drives, drop boxes, or other storage?</a:t>
            </a:r>
          </a:p>
          <a:p>
            <a:pPr marL="685800" marR="0" lvl="1" indent="-228600" algn="l" defTabSz="914400" rtl="0" eaLnBrk="1" fontAlgn="auto" latinLnBrk="0" hangingPunct="1">
              <a:lnSpc>
                <a:spcPct val="90000"/>
              </a:lnSpc>
              <a:spcBef>
                <a:spcPts val="1400"/>
              </a:spcBef>
              <a:spcAft>
                <a:spcPts val="0"/>
              </a:spcAft>
              <a:buClr>
                <a:srgbClr val="0E416B"/>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414042"/>
                </a:solidFill>
                <a:effectLst/>
                <a:uLnTx/>
                <a:uFillTx/>
                <a:latin typeface="Arial Narrow"/>
                <a:ea typeface="+mn-ea"/>
                <a:cs typeface="+mn-cs"/>
              </a:rPr>
              <a:t>Are they required to sign a verification under penalty of perjury that they returned all Company property, including trade secrets?</a:t>
            </a:r>
          </a:p>
          <a:p>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28</a:t>
            </a:fld>
            <a:endParaRPr lang="en-US" dirty="0"/>
          </a:p>
        </p:txBody>
      </p:sp>
    </p:spTree>
    <p:extLst>
      <p:ext uri="{BB962C8B-B14F-4D97-AF65-F5344CB8AC3E}">
        <p14:creationId xmlns:p14="http://schemas.microsoft.com/office/powerpoint/2010/main" val="14390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176D-695D-7401-A05B-B2F9978E2BFC}"/>
              </a:ext>
            </a:extLst>
          </p:cNvPr>
          <p:cNvSpPr>
            <a:spLocks noGrp="1"/>
          </p:cNvSpPr>
          <p:nvPr>
            <p:ph type="title"/>
          </p:nvPr>
        </p:nvSpPr>
        <p:spPr/>
        <p:txBody>
          <a:bodyPr/>
          <a:lstStyle/>
          <a:p>
            <a:r>
              <a:rPr lang="en-US" dirty="0"/>
              <a:t>Possible “Garden Leave”	</a:t>
            </a:r>
          </a:p>
        </p:txBody>
      </p:sp>
      <p:sp>
        <p:nvSpPr>
          <p:cNvPr id="3" name="Content Placeholder 2">
            <a:extLst>
              <a:ext uri="{FF2B5EF4-FFF2-40B4-BE49-F238E27FC236}">
                <a16:creationId xmlns:a16="http://schemas.microsoft.com/office/drawing/2014/main" id="{31010B7E-69D2-E47A-5CEE-C4BA9CA70D72}"/>
              </a:ext>
            </a:extLst>
          </p:cNvPr>
          <p:cNvSpPr>
            <a:spLocks noGrp="1"/>
          </p:cNvSpPr>
          <p:nvPr>
            <p:ph idx="1"/>
          </p:nvPr>
        </p:nvSpPr>
        <p:spPr/>
        <p:txBody>
          <a:bodyPr/>
          <a:lstStyle/>
          <a:p>
            <a:r>
              <a:rPr lang="en-US" dirty="0"/>
              <a:t>Some states have already banned or severely limited non-competes</a:t>
            </a:r>
          </a:p>
          <a:p>
            <a:r>
              <a:rPr lang="en-US" dirty="0"/>
              <a:t>Even still, employers remain able to prevent current employees from competing</a:t>
            </a:r>
          </a:p>
          <a:p>
            <a:r>
              <a:rPr lang="en-US" dirty="0"/>
              <a:t>“Garden Leave”</a:t>
            </a:r>
          </a:p>
          <a:p>
            <a:pPr lvl="1"/>
            <a:r>
              <a:rPr lang="en-US" sz="2800" dirty="0"/>
              <a:t>Non-competes may remain, but employees remain in a “transition” state longer being paid to work for the employer and not a competitor (without access to confidential information and strategies)</a:t>
            </a:r>
          </a:p>
          <a:p>
            <a:r>
              <a:rPr lang="en-US" dirty="0"/>
              <a:t>Garden Leave provisions would currently not fall under the ban because the employee </a:t>
            </a:r>
            <a:r>
              <a:rPr lang="en-US" b="1" dirty="0"/>
              <a:t>remains employed</a:t>
            </a:r>
          </a:p>
        </p:txBody>
      </p:sp>
      <p:sp>
        <p:nvSpPr>
          <p:cNvPr id="5" name="Slide Number Placeholder 4">
            <a:extLst>
              <a:ext uri="{FF2B5EF4-FFF2-40B4-BE49-F238E27FC236}">
                <a16:creationId xmlns:a16="http://schemas.microsoft.com/office/drawing/2014/main" id="{56C2FAF3-0562-D61C-1E72-8B4AD9D96071}"/>
              </a:ext>
            </a:extLst>
          </p:cNvPr>
          <p:cNvSpPr>
            <a:spLocks noGrp="1"/>
          </p:cNvSpPr>
          <p:nvPr>
            <p:ph type="sldNum" sz="quarter" idx="4"/>
          </p:nvPr>
        </p:nvSpPr>
        <p:spPr/>
        <p:txBody>
          <a:bodyPr/>
          <a:lstStyle/>
          <a:p>
            <a:fld id="{975F859B-2565-4C4B-8F59-CDA04D02ECAD}" type="slidenum">
              <a:rPr lang="en-US" smtClean="0"/>
              <a:pPr/>
              <a:t>29</a:t>
            </a:fld>
            <a:endParaRPr lang="en-US" dirty="0"/>
          </a:p>
        </p:txBody>
      </p:sp>
    </p:spTree>
    <p:extLst>
      <p:ext uri="{BB962C8B-B14F-4D97-AF65-F5344CB8AC3E}">
        <p14:creationId xmlns:p14="http://schemas.microsoft.com/office/powerpoint/2010/main" val="88936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snow, slope, hill">
            <a:extLst>
              <a:ext uri="{FF2B5EF4-FFF2-40B4-BE49-F238E27FC236}">
                <a16:creationId xmlns:a16="http://schemas.microsoft.com/office/drawing/2014/main" id="{60152020-7839-F84C-3D44-8A7BDCAD9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768999"/>
            <a:ext cx="12192000" cy="6100576"/>
          </a:xfrm>
          <a:prstGeom prst="rect">
            <a:avLst/>
          </a:prstGeom>
        </p:spPr>
      </p:pic>
      <p:sp>
        <p:nvSpPr>
          <p:cNvPr id="7" name="Picture Placeholder 6">
            <a:extLst>
              <a:ext uri="{FF2B5EF4-FFF2-40B4-BE49-F238E27FC236}">
                <a16:creationId xmlns:a16="http://schemas.microsoft.com/office/drawing/2014/main" id="{DD0EAB3B-799A-4469-B912-FD22DE7D5BE4}"/>
              </a:ext>
            </a:extLst>
          </p:cNvPr>
          <p:cNvSpPr>
            <a:spLocks noGrp="1"/>
          </p:cNvSpPr>
          <p:nvPr>
            <p:ph type="pic" sz="quarter" idx="10"/>
          </p:nvPr>
        </p:nvSpPr>
        <p:spPr/>
        <p:txBody>
          <a:bodyPr/>
          <a:lstStyle/>
          <a:p>
            <a:endParaRPr lang="en-US"/>
          </a:p>
        </p:txBody>
      </p:sp>
      <p:sp>
        <p:nvSpPr>
          <p:cNvPr id="8" name="Text Placeholder 7">
            <a:extLst>
              <a:ext uri="{FF2B5EF4-FFF2-40B4-BE49-F238E27FC236}">
                <a16:creationId xmlns:a16="http://schemas.microsoft.com/office/drawing/2014/main" id="{62ECF401-68AE-4353-ADA9-1D413A0A04B0}"/>
              </a:ext>
            </a:extLst>
          </p:cNvPr>
          <p:cNvSpPr>
            <a:spLocks noGrp="1"/>
          </p:cNvSpPr>
          <p:nvPr>
            <p:ph type="body" sz="quarter" idx="27"/>
          </p:nvPr>
        </p:nvSpPr>
        <p:spPr/>
        <p:txBody>
          <a:bodyPr/>
          <a:lstStyle/>
          <a:p>
            <a:endParaRPr lang="en-US" dirty="0"/>
          </a:p>
        </p:txBody>
      </p:sp>
      <p:sp>
        <p:nvSpPr>
          <p:cNvPr id="5" name="Title 4"/>
          <p:cNvSpPr>
            <a:spLocks noGrp="1"/>
          </p:cNvSpPr>
          <p:nvPr>
            <p:ph type="ctrTitle"/>
          </p:nvPr>
        </p:nvSpPr>
        <p:spPr/>
        <p:txBody>
          <a:bodyPr/>
          <a:lstStyle/>
          <a:p>
            <a:r>
              <a:rPr lang="en-US" dirty="0"/>
              <a:t>What’s the Big Deal?</a:t>
            </a:r>
          </a:p>
        </p:txBody>
      </p:sp>
    </p:spTree>
    <p:extLst>
      <p:ext uri="{BB962C8B-B14F-4D97-AF65-F5344CB8AC3E}">
        <p14:creationId xmlns:p14="http://schemas.microsoft.com/office/powerpoint/2010/main" val="129488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irror buildings">
            <a:extLst>
              <a:ext uri="{FF2B5EF4-FFF2-40B4-BE49-F238E27FC236}">
                <a16:creationId xmlns:a16="http://schemas.microsoft.com/office/drawing/2014/main" id="{A8C79F50-425E-F930-B882-77647922AC2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624" b="13624"/>
          <a:stretch/>
        </p:blipFill>
        <p:spPr/>
      </p:pic>
      <p:sp>
        <p:nvSpPr>
          <p:cNvPr id="7" name="Text Placeholder 6"/>
          <p:cNvSpPr>
            <a:spLocks noGrp="1"/>
          </p:cNvSpPr>
          <p:nvPr>
            <p:ph type="body" sz="quarter" idx="36"/>
          </p:nvPr>
        </p:nvSpPr>
        <p:spPr>
          <a:xfrm>
            <a:off x="184767" y="2391434"/>
            <a:ext cx="6085490" cy="2701265"/>
          </a:xfrm>
        </p:spPr>
        <p:txBody>
          <a:bodyPr/>
          <a:lstStyle/>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E416B"/>
                </a:solidFill>
                <a:effectLst/>
                <a:uLnTx/>
                <a:uFillTx/>
                <a:latin typeface="Arial Narrow"/>
                <a:ea typeface="+mn-ea"/>
                <a:cs typeface="+mn-cs"/>
              </a:rPr>
              <a:t>Erin McLaughlin</a:t>
            </a: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E416B"/>
                </a:solidFill>
                <a:effectLst/>
                <a:uLnTx/>
                <a:uFillTx/>
                <a:latin typeface="Arial Narrow"/>
                <a:ea typeface="+mn-ea"/>
                <a:cs typeface="+mn-cs"/>
              </a:rPr>
              <a:t>Buchanan Ingersoll &amp; Rooney PC</a:t>
            </a: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E416B"/>
                </a:solidFill>
                <a:effectLst/>
                <a:uLnTx/>
                <a:uFillTx/>
                <a:latin typeface="Arial Narrow"/>
                <a:ea typeface="+mn-ea"/>
                <a:cs typeface="+mn-cs"/>
                <a:hlinkClick r:id="rId4"/>
              </a:rPr>
              <a:t>Erin.mclaughlin@bipc.com</a:t>
            </a:r>
            <a:endParaRPr kumimoji="0" lang="en-US" sz="2400" b="1" i="0" u="none" strike="noStrike" kern="1200" cap="none" spc="0" normalizeH="0" baseline="0" noProof="0" dirty="0">
              <a:ln>
                <a:noFill/>
              </a:ln>
              <a:solidFill>
                <a:srgbClr val="0E416B"/>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endParaRPr lang="en-US" sz="2400" b="1" noProof="0" dirty="0">
              <a:solidFill>
                <a:srgbClr val="0E416B"/>
              </a:solidFill>
              <a:latin typeface="Arial Narrow"/>
            </a:endParaRP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lang="en-US" sz="2400" b="1" noProof="0" dirty="0">
                <a:solidFill>
                  <a:srgbClr val="0E416B"/>
                </a:solidFill>
                <a:latin typeface="Arial Narrow"/>
              </a:rPr>
              <a:t>Sean Heather</a:t>
            </a: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kumimoji="0" lang="en-US" sz="2400" b="1" i="0" u="none" strike="noStrike" kern="1200" cap="none" spc="0" normalizeH="0" baseline="0" dirty="0">
                <a:ln>
                  <a:noFill/>
                </a:ln>
                <a:solidFill>
                  <a:srgbClr val="0E416B"/>
                </a:solidFill>
                <a:effectLst/>
                <a:uLnTx/>
                <a:uFillTx/>
                <a:latin typeface="Arial Narrow"/>
                <a:ea typeface="+mn-ea"/>
                <a:cs typeface="+mn-cs"/>
              </a:rPr>
              <a:t>U.S. Chamber of Commerce</a:t>
            </a:r>
          </a:p>
          <a:p>
            <a:pPr marL="0" marR="0" lvl="0" indent="0" algn="l" defTabSz="914400" rtl="0" eaLnBrk="1" fontAlgn="auto" latinLnBrk="0" hangingPunct="1">
              <a:lnSpc>
                <a:spcPct val="100000"/>
              </a:lnSpc>
              <a:spcBef>
                <a:spcPts val="0"/>
              </a:spcBef>
              <a:spcAft>
                <a:spcPts val="0"/>
              </a:spcAft>
              <a:buClr>
                <a:srgbClr val="0E416B"/>
              </a:buClr>
              <a:buSzTx/>
              <a:buFont typeface="Wingdings" panose="05000000000000000000" pitchFamily="2" charset="2"/>
              <a:buNone/>
              <a:tabLst/>
              <a:defRPr/>
            </a:pPr>
            <a:r>
              <a:rPr lang="en-US" sz="2400" b="1" noProof="0" dirty="0">
                <a:solidFill>
                  <a:srgbClr val="0E416B"/>
                </a:solidFill>
                <a:latin typeface="Arial Narrow"/>
                <a:hlinkClick r:id="rId5"/>
              </a:rPr>
              <a:t>Sheather@USChamber.com</a:t>
            </a:r>
            <a:r>
              <a:rPr lang="en-US" sz="2400" b="1" noProof="0" dirty="0">
                <a:solidFill>
                  <a:srgbClr val="0E416B"/>
                </a:solidFill>
                <a:latin typeface="Arial Narrow"/>
              </a:rPr>
              <a:t> </a:t>
            </a:r>
            <a:endParaRPr kumimoji="0" lang="en-US" sz="2400" b="1" i="0" u="none" strike="noStrike" kern="1200" cap="none" spc="0" normalizeH="0" baseline="0" noProof="0" dirty="0">
              <a:ln>
                <a:noFill/>
              </a:ln>
              <a:solidFill>
                <a:srgbClr val="0E416B"/>
              </a:solidFill>
              <a:effectLst/>
              <a:uLnTx/>
              <a:uFillTx/>
              <a:latin typeface="Arial Narrow"/>
              <a:ea typeface="+mn-ea"/>
              <a:cs typeface="+mn-cs"/>
            </a:endParaRPr>
          </a:p>
          <a:p>
            <a:endParaRPr lang="en-US" dirty="0"/>
          </a:p>
        </p:txBody>
      </p:sp>
      <p:sp>
        <p:nvSpPr>
          <p:cNvPr id="15" name="Content Placeholder 14">
            <a:extLst>
              <a:ext uri="{FF2B5EF4-FFF2-40B4-BE49-F238E27FC236}">
                <a16:creationId xmlns:a16="http://schemas.microsoft.com/office/drawing/2014/main" id="{F75A23B0-4455-4FD3-A5FE-59806680F992}"/>
              </a:ext>
            </a:extLst>
          </p:cNvPr>
          <p:cNvSpPr>
            <a:spLocks noGrp="1"/>
          </p:cNvSpPr>
          <p:nvPr>
            <p:ph sz="quarter" idx="35"/>
          </p:nvPr>
        </p:nvSpPr>
        <p:spPr/>
        <p:txBody>
          <a:bodyPr/>
          <a:lstStyle/>
          <a:p>
            <a:r>
              <a:rPr lang="en-US"/>
              <a:t> </a:t>
            </a:r>
            <a:endParaRPr lang="en-US" dirty="0"/>
          </a:p>
        </p:txBody>
      </p:sp>
      <p:sp>
        <p:nvSpPr>
          <p:cNvPr id="96" name="Title 95">
            <a:extLst>
              <a:ext uri="{FF2B5EF4-FFF2-40B4-BE49-F238E27FC236}">
                <a16:creationId xmlns:a16="http://schemas.microsoft.com/office/drawing/2014/main" id="{D543879C-ACF6-4059-B6DF-2C2F5E8472F7}"/>
              </a:ext>
            </a:extLst>
          </p:cNvPr>
          <p:cNvSpPr>
            <a:spLocks noGrp="1"/>
          </p:cNvSpPr>
          <p:nvPr>
            <p:ph type="title"/>
          </p:nvPr>
        </p:nvSpPr>
        <p:spPr/>
        <p:txBody>
          <a:bodyPr/>
          <a:lstStyle/>
          <a:p>
            <a:r>
              <a:rPr lang="en-US"/>
              <a:t>Thank you</a:t>
            </a:r>
            <a:endParaRPr lang="en-US" dirty="0"/>
          </a:p>
        </p:txBody>
      </p:sp>
      <p:sp>
        <p:nvSpPr>
          <p:cNvPr id="100" name="Text Placeholder 99">
            <a:extLst>
              <a:ext uri="{FF2B5EF4-FFF2-40B4-BE49-F238E27FC236}">
                <a16:creationId xmlns:a16="http://schemas.microsoft.com/office/drawing/2014/main" id="{53BF3F57-EFE5-4502-BAB7-C34BD0E7D11F}"/>
              </a:ext>
            </a:extLst>
          </p:cNvPr>
          <p:cNvSpPr>
            <a:spLocks noGrp="1"/>
          </p:cNvSpPr>
          <p:nvPr>
            <p:ph type="body" sz="quarter" idx="40"/>
          </p:nvPr>
        </p:nvSpPr>
        <p:spPr/>
        <p:txBody>
          <a:bodyPr/>
          <a:lstStyle/>
          <a:p>
            <a:endParaRPr lang="en-US" dirty="0"/>
          </a:p>
          <a:p>
            <a:endParaRPr lang="en-US" dirty="0"/>
          </a:p>
        </p:txBody>
      </p:sp>
    </p:spTree>
    <p:extLst>
      <p:ext uri="{BB962C8B-B14F-4D97-AF65-F5344CB8AC3E}">
        <p14:creationId xmlns:p14="http://schemas.microsoft.com/office/powerpoint/2010/main" val="260709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a:xfrm>
            <a:off x="912661" y="360153"/>
            <a:ext cx="10972800" cy="867193"/>
          </a:xfrm>
        </p:spPr>
        <p:txBody>
          <a:bodyPr/>
          <a:lstStyle/>
          <a:p>
            <a:r>
              <a:rPr lang="en-US" dirty="0"/>
              <a:t>Employee Perspective vs. Employer Perspective</a:t>
            </a:r>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4</a:t>
            </a:fld>
            <a:endParaRPr lang="en-US" dirty="0"/>
          </a:p>
        </p:txBody>
      </p:sp>
      <p:pic>
        <p:nvPicPr>
          <p:cNvPr id="2" name="Content Placeholder 5" descr="A group of people skiing&#10;&#10;Description automatically generated with low confidence">
            <a:extLst>
              <a:ext uri="{FF2B5EF4-FFF2-40B4-BE49-F238E27FC236}">
                <a16:creationId xmlns:a16="http://schemas.microsoft.com/office/drawing/2014/main" id="{3B1368A9-F64F-2AB0-6DD0-94F6D9D98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17" y="1227346"/>
            <a:ext cx="7406640" cy="4937760"/>
          </a:xfrm>
          <a:prstGeom prst="rect">
            <a:avLst/>
          </a:prstGeom>
        </p:spPr>
      </p:pic>
    </p:spTree>
    <p:extLst>
      <p:ext uri="{BB962C8B-B14F-4D97-AF65-F5344CB8AC3E}">
        <p14:creationId xmlns:p14="http://schemas.microsoft.com/office/powerpoint/2010/main" val="3346336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2" y="1236050"/>
            <a:ext cx="10972800" cy="4566573"/>
          </a:xfrm>
        </p:spPr>
        <p:txBody>
          <a:bodyPr/>
          <a:lstStyle/>
          <a:p>
            <a:r>
              <a:rPr lang="en-US" dirty="0"/>
              <a:t>Restriction on freedom to move between jobs, particularly when they have been a long-term member in the industry</a:t>
            </a:r>
          </a:p>
          <a:p>
            <a:r>
              <a:rPr lang="en-US" dirty="0"/>
              <a:t>Restriction on freedom to market their skillset and experience</a:t>
            </a:r>
          </a:p>
          <a:p>
            <a:r>
              <a:rPr lang="en-US" dirty="0"/>
              <a:t>Restriction on freedom to find a better job – e.g., higher wage, better benefits</a:t>
            </a:r>
          </a:p>
          <a:p>
            <a:r>
              <a:rPr lang="en-US" dirty="0"/>
              <a:t>Restriction on freedom to negotiate a higher wage</a:t>
            </a:r>
          </a:p>
          <a:p>
            <a:r>
              <a:rPr lang="en-US" dirty="0"/>
              <a:t>Restriction on freedom to seek improved quality of </a:t>
            </a:r>
            <a:br>
              <a:rPr lang="en-US" dirty="0"/>
            </a:br>
            <a:r>
              <a:rPr lang="en-US" dirty="0"/>
              <a:t>employment, including access to better innovations </a:t>
            </a:r>
          </a:p>
          <a:p>
            <a:r>
              <a:rPr lang="en-US" dirty="0"/>
              <a:t>Debate on their knowledge vs. employer “know how”</a:t>
            </a:r>
          </a:p>
          <a:p>
            <a:pPr marL="0" indent="0">
              <a:buNone/>
            </a:pPr>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5</a:t>
            </a:fld>
            <a:endParaRPr lang="en-US" dirty="0"/>
          </a:p>
        </p:txBody>
      </p:sp>
      <p:sp>
        <p:nvSpPr>
          <p:cNvPr id="5" name="Title 10">
            <a:extLst>
              <a:ext uri="{FF2B5EF4-FFF2-40B4-BE49-F238E27FC236}">
                <a16:creationId xmlns:a16="http://schemas.microsoft.com/office/drawing/2014/main" id="{3E62480C-9F0D-C0C8-4205-27E3472569DA}"/>
              </a:ext>
            </a:extLst>
          </p:cNvPr>
          <p:cNvSpPr txBox="1">
            <a:spLocks/>
          </p:cNvSpPr>
          <p:nvPr/>
        </p:nvSpPr>
        <p:spPr>
          <a:xfrm>
            <a:off x="625642" y="238233"/>
            <a:ext cx="10972800" cy="86719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The Employee’s Perspective</a:t>
            </a:r>
          </a:p>
        </p:txBody>
      </p:sp>
      <p:pic>
        <p:nvPicPr>
          <p:cNvPr id="2" name="Content Placeholder 5" descr="A group of people in a room&#10;&#10;Description automatically generated with medium confidence">
            <a:extLst>
              <a:ext uri="{FF2B5EF4-FFF2-40B4-BE49-F238E27FC236}">
                <a16:creationId xmlns:a16="http://schemas.microsoft.com/office/drawing/2014/main" id="{9B51D0EA-B272-5A6D-E289-1C7E6D5D5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184" y="3429000"/>
            <a:ext cx="3625839" cy="2504247"/>
          </a:xfrm>
          <a:prstGeom prst="rect">
            <a:avLst/>
          </a:prstGeom>
        </p:spPr>
      </p:pic>
    </p:spTree>
    <p:extLst>
      <p:ext uri="{BB962C8B-B14F-4D97-AF65-F5344CB8AC3E}">
        <p14:creationId xmlns:p14="http://schemas.microsoft.com/office/powerpoint/2010/main" val="20459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625642" y="1246502"/>
            <a:ext cx="10972800" cy="4566573"/>
          </a:xfrm>
        </p:spPr>
        <p:txBody>
          <a:bodyPr/>
          <a:lstStyle/>
          <a:p>
            <a:r>
              <a:rPr lang="en-US" dirty="0"/>
              <a:t>Protect proprietary information</a:t>
            </a:r>
          </a:p>
          <a:p>
            <a:r>
              <a:rPr lang="en-US" dirty="0"/>
              <a:t>Protect the company’s investments and product development</a:t>
            </a:r>
          </a:p>
          <a:p>
            <a:r>
              <a:rPr lang="en-US" dirty="0"/>
              <a:t>Protect the time, money, and energy invested in the recruitment and development of key employees who develop specialized knowledge and expertise</a:t>
            </a:r>
          </a:p>
          <a:p>
            <a:r>
              <a:rPr lang="en-US" dirty="0"/>
              <a:t>Protect against the loss of critical information, technology, </a:t>
            </a:r>
            <a:br>
              <a:rPr lang="en-US" dirty="0"/>
            </a:br>
            <a:r>
              <a:rPr lang="en-US" dirty="0"/>
              <a:t>and products developed over time</a:t>
            </a:r>
          </a:p>
          <a:p>
            <a:r>
              <a:rPr lang="en-US" dirty="0"/>
              <a:t>Protect customer and other relationships established </a:t>
            </a:r>
            <a:br>
              <a:rPr lang="en-US" dirty="0"/>
            </a:br>
            <a:r>
              <a:rPr lang="en-US" dirty="0"/>
              <a:t>through employees</a:t>
            </a:r>
          </a:p>
          <a:p>
            <a:pPr marL="0" indent="0">
              <a:buNone/>
            </a:pPr>
            <a:endParaRPr lang="en-US" dirty="0"/>
          </a:p>
        </p:txBody>
      </p:sp>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6</a:t>
            </a:fld>
            <a:endParaRPr lang="en-US" dirty="0"/>
          </a:p>
        </p:txBody>
      </p:sp>
      <p:sp>
        <p:nvSpPr>
          <p:cNvPr id="3" name="Title 10">
            <a:extLst>
              <a:ext uri="{FF2B5EF4-FFF2-40B4-BE49-F238E27FC236}">
                <a16:creationId xmlns:a16="http://schemas.microsoft.com/office/drawing/2014/main" id="{6E78A060-DE12-FCC6-751D-6495C3223092}"/>
              </a:ext>
            </a:extLst>
          </p:cNvPr>
          <p:cNvSpPr txBox="1">
            <a:spLocks/>
          </p:cNvSpPr>
          <p:nvPr/>
        </p:nvSpPr>
        <p:spPr>
          <a:xfrm>
            <a:off x="625642" y="238233"/>
            <a:ext cx="10972800" cy="86719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The Employer’s Perspective</a:t>
            </a:r>
          </a:p>
        </p:txBody>
      </p:sp>
      <p:pic>
        <p:nvPicPr>
          <p:cNvPr id="2" name="Content Placeholder 13" descr="A hand holding a shopping cart&#10;&#10;Description automatically generated with low confidence">
            <a:extLst>
              <a:ext uri="{FF2B5EF4-FFF2-40B4-BE49-F238E27FC236}">
                <a16:creationId xmlns:a16="http://schemas.microsoft.com/office/drawing/2014/main" id="{E8B3F1C7-9599-ADC3-2416-674D97D77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978" y="3812100"/>
            <a:ext cx="3474720" cy="2311853"/>
          </a:xfrm>
          <a:prstGeom prst="rect">
            <a:avLst/>
          </a:prstGeom>
        </p:spPr>
      </p:pic>
    </p:spTree>
    <p:extLst>
      <p:ext uri="{BB962C8B-B14F-4D97-AF65-F5344CB8AC3E}">
        <p14:creationId xmlns:p14="http://schemas.microsoft.com/office/powerpoint/2010/main" val="288431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098075" y="1322772"/>
            <a:ext cx="8081725" cy="4277235"/>
          </a:xfrm>
        </p:spPr>
        <p:txBody>
          <a:bodyPr/>
          <a:lstStyle/>
          <a:p>
            <a:r>
              <a:rPr lang="en-US" sz="5200" dirty="0"/>
              <a:t>If adopted, according to the Commission’s own data, the rule would immediately outlaw more than 30 million noncompete provisions that have been negotiated by companies and workers…</a:t>
            </a:r>
          </a:p>
        </p:txBody>
      </p:sp>
      <p:sp>
        <p:nvSpPr>
          <p:cNvPr id="12" name="Text Placeholder 11"/>
          <p:cNvSpPr>
            <a:spLocks noGrp="1"/>
          </p:cNvSpPr>
          <p:nvPr>
            <p:ph type="body" sz="quarter" idx="10"/>
          </p:nvPr>
        </p:nvSpPr>
        <p:spPr>
          <a:xfrm>
            <a:off x="2098075" y="5990984"/>
            <a:ext cx="8081725" cy="456641"/>
          </a:xfrm>
        </p:spPr>
        <p:txBody>
          <a:bodyPr/>
          <a:lstStyle/>
          <a:p>
            <a:r>
              <a:rPr lang="en-US" dirty="0"/>
              <a:t>– Chamber of Commerce</a:t>
            </a:r>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F859B-2565-4C4B-8F59-CDA04D02ECAD}" type="slidenum">
              <a:rPr kumimoji="0" lang="en-US" sz="1200" b="0" i="0" u="none" strike="noStrike" kern="1200" cap="none" spc="0" normalizeH="0" baseline="0" noProof="0" smtClean="0">
                <a:ln>
                  <a:noFill/>
                </a:ln>
                <a:solidFill>
                  <a:srgbClr val="414042"/>
                </a:solidFill>
                <a:effectLst/>
                <a:uLnTx/>
                <a:uFillTx/>
                <a:latin typeface="Arial Narrow"/>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14042"/>
              </a:solidFill>
              <a:effectLst/>
              <a:uLnTx/>
              <a:uFillTx/>
              <a:latin typeface="Arial Narrow"/>
              <a:ea typeface="+mn-ea"/>
              <a:cs typeface="+mn-cs"/>
            </a:endParaRPr>
          </a:p>
        </p:txBody>
      </p:sp>
    </p:spTree>
    <p:extLst>
      <p:ext uri="{BB962C8B-B14F-4D97-AF65-F5344CB8AC3E}">
        <p14:creationId xmlns:p14="http://schemas.microsoft.com/office/powerpoint/2010/main" val="142659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hite&#10;&#10;Description automatically generated">
            <a:extLst>
              <a:ext uri="{FF2B5EF4-FFF2-40B4-BE49-F238E27FC236}">
                <a16:creationId xmlns:a16="http://schemas.microsoft.com/office/drawing/2014/main" id="{20D33B26-106F-787A-0560-136590E09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1172100"/>
            <a:ext cx="11094720" cy="4990575"/>
          </a:xfrm>
          <a:prstGeom prst="rect">
            <a:avLst/>
          </a:prstGeom>
        </p:spPr>
      </p:pic>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8</a:t>
            </a:fld>
            <a:endParaRPr lang="en-US" dirty="0"/>
          </a:p>
        </p:txBody>
      </p:sp>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Setting the Stage</a:t>
            </a:r>
          </a:p>
        </p:txBody>
      </p:sp>
      <p:sp>
        <p:nvSpPr>
          <p:cNvPr id="8" name="Rectangle 7">
            <a:extLst>
              <a:ext uri="{FF2B5EF4-FFF2-40B4-BE49-F238E27FC236}">
                <a16:creationId xmlns:a16="http://schemas.microsoft.com/office/drawing/2014/main" id="{DCAD6C53-B0E4-83BD-D033-376D28207AB9}"/>
              </a:ext>
            </a:extLst>
          </p:cNvPr>
          <p:cNvSpPr/>
          <p:nvPr/>
        </p:nvSpPr>
        <p:spPr>
          <a:xfrm>
            <a:off x="14629" y="1105427"/>
            <a:ext cx="12188952" cy="512392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597067" y="1288795"/>
            <a:ext cx="10972800" cy="4566573"/>
          </a:xfrm>
        </p:spPr>
        <p:txBody>
          <a:bodyPr/>
          <a:lstStyle/>
          <a:p>
            <a:r>
              <a:rPr lang="en-US" dirty="0"/>
              <a:t>July 9, 2021 – President Biden published his Executive Order on Promoting Competition in the American Economy, directing the FTC to exercise its statutory authority: </a:t>
            </a:r>
          </a:p>
          <a:p>
            <a:pPr lvl="1"/>
            <a:r>
              <a:rPr lang="en-US" sz="2800" dirty="0"/>
              <a:t>“[T]he Chair of the FTC is encouraged … to exercise the FTC’s statutory rulemaking authority under the Federal Trade Commission Act to </a:t>
            </a:r>
            <a:r>
              <a:rPr lang="en-US" sz="2800" b="1" i="1" dirty="0"/>
              <a:t>curtail the unfair use of non-compete clauses </a:t>
            </a:r>
            <a:r>
              <a:rPr lang="en-US" sz="2800" dirty="0"/>
              <a:t>and other clauses or agreements that may unfairly limit worker mobility”  </a:t>
            </a:r>
          </a:p>
          <a:p>
            <a:r>
              <a:rPr lang="en-US" dirty="0"/>
              <a:t>January 5, 2023 – FTC Proposed Rule was announced; published on the Federal Register January 19</a:t>
            </a:r>
          </a:p>
          <a:p>
            <a:r>
              <a:rPr lang="en-US" dirty="0"/>
              <a:t>April 19, 2023 – Public comment period ended</a:t>
            </a:r>
          </a:p>
          <a:p>
            <a:endParaRPr lang="en-US" dirty="0"/>
          </a:p>
        </p:txBody>
      </p:sp>
    </p:spTree>
    <p:extLst>
      <p:ext uri="{BB962C8B-B14F-4D97-AF65-F5344CB8AC3E}">
        <p14:creationId xmlns:p14="http://schemas.microsoft.com/office/powerpoint/2010/main" val="252153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hite&#10;&#10;Description automatically generated">
            <a:extLst>
              <a:ext uri="{FF2B5EF4-FFF2-40B4-BE49-F238E27FC236}">
                <a16:creationId xmlns:a16="http://schemas.microsoft.com/office/drawing/2014/main" id="{20D33B26-106F-787A-0560-136590E09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1172100"/>
            <a:ext cx="11094720" cy="4990575"/>
          </a:xfrm>
          <a:prstGeom prst="rect">
            <a:avLst/>
          </a:prstGeom>
        </p:spPr>
      </p:pic>
      <p:sp>
        <p:nvSpPr>
          <p:cNvPr id="6" name="Slide Number Placeholder 5">
            <a:extLst>
              <a:ext uri="{FF2B5EF4-FFF2-40B4-BE49-F238E27FC236}">
                <a16:creationId xmlns:a16="http://schemas.microsoft.com/office/drawing/2014/main" id="{01B6B260-E5A1-40C3-8F1A-C115378F2561}"/>
              </a:ext>
            </a:extLst>
          </p:cNvPr>
          <p:cNvSpPr>
            <a:spLocks noGrp="1"/>
          </p:cNvSpPr>
          <p:nvPr>
            <p:ph type="sldNum" sz="quarter" idx="4"/>
          </p:nvPr>
        </p:nvSpPr>
        <p:spPr/>
        <p:txBody>
          <a:bodyPr/>
          <a:lstStyle/>
          <a:p>
            <a:fld id="{975F859B-2565-4C4B-8F59-CDA04D02ECAD}" type="slidenum">
              <a:rPr lang="en-US" smtClean="0"/>
              <a:pPr/>
              <a:t>9</a:t>
            </a:fld>
            <a:endParaRPr lang="en-US" dirty="0"/>
          </a:p>
        </p:txBody>
      </p:sp>
      <p:sp>
        <p:nvSpPr>
          <p:cNvPr id="11" name="Title 10">
            <a:extLst>
              <a:ext uri="{FF2B5EF4-FFF2-40B4-BE49-F238E27FC236}">
                <a16:creationId xmlns:a16="http://schemas.microsoft.com/office/drawing/2014/main" id="{3CAD30DF-C3FC-40E4-B12B-8FBDD1F86559}"/>
              </a:ext>
            </a:extLst>
          </p:cNvPr>
          <p:cNvSpPr>
            <a:spLocks noGrp="1"/>
          </p:cNvSpPr>
          <p:nvPr>
            <p:ph type="title"/>
          </p:nvPr>
        </p:nvSpPr>
        <p:spPr/>
        <p:txBody>
          <a:bodyPr/>
          <a:lstStyle/>
          <a:p>
            <a:r>
              <a:rPr lang="en-US" dirty="0"/>
              <a:t>Setting the Stage (</a:t>
            </a:r>
            <a:r>
              <a:rPr lang="en-US" i="1" dirty="0"/>
              <a:t>Cont’d.)</a:t>
            </a:r>
          </a:p>
        </p:txBody>
      </p:sp>
      <p:sp>
        <p:nvSpPr>
          <p:cNvPr id="8" name="Rectangle 7">
            <a:extLst>
              <a:ext uri="{FF2B5EF4-FFF2-40B4-BE49-F238E27FC236}">
                <a16:creationId xmlns:a16="http://schemas.microsoft.com/office/drawing/2014/main" id="{DCAD6C53-B0E4-83BD-D033-376D28207AB9}"/>
              </a:ext>
            </a:extLst>
          </p:cNvPr>
          <p:cNvSpPr/>
          <p:nvPr/>
        </p:nvSpPr>
        <p:spPr>
          <a:xfrm>
            <a:off x="14629" y="1105427"/>
            <a:ext cx="12188952" cy="512392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EC9B92B1-2106-4605-B25D-54F20FFC6B97}"/>
              </a:ext>
            </a:extLst>
          </p:cNvPr>
          <p:cNvSpPr>
            <a:spLocks noGrp="1"/>
          </p:cNvSpPr>
          <p:nvPr>
            <p:ph idx="1"/>
          </p:nvPr>
        </p:nvSpPr>
        <p:spPr>
          <a:xfrm>
            <a:off x="597067" y="1288795"/>
            <a:ext cx="10972800" cy="4566573"/>
          </a:xfrm>
        </p:spPr>
        <p:txBody>
          <a:bodyPr/>
          <a:lstStyle/>
          <a:p>
            <a:r>
              <a:rPr lang="en-US" dirty="0"/>
              <a:t>April 23, 2024 – Special Open Commission Meeting, FTC votes 3-2 along party lines in favor of issuing the Final Rule </a:t>
            </a:r>
          </a:p>
          <a:p>
            <a:r>
              <a:rPr lang="en-US" dirty="0"/>
              <a:t>April 23, 2024 – The first lawsuit – </a:t>
            </a:r>
            <a:r>
              <a:rPr lang="en-US" i="1" dirty="0"/>
              <a:t>Ryan LLC v. FTC </a:t>
            </a:r>
            <a:r>
              <a:rPr lang="en-US" dirty="0"/>
              <a:t>– challenging the ban is filed in the United States District Court for the Northern District of Texas</a:t>
            </a:r>
            <a:endParaRPr lang="en-US" sz="2800" dirty="0"/>
          </a:p>
          <a:p>
            <a:r>
              <a:rPr lang="en-US" sz="2800" dirty="0"/>
              <a:t>May 7, 2024 – FTC Final Rule Published in the Federal Register</a:t>
            </a:r>
          </a:p>
          <a:p>
            <a:r>
              <a:rPr lang="en-US" dirty="0"/>
              <a:t>July 3, 2024 – The date by which the Court has committed to issuing a decision on the merits of </a:t>
            </a:r>
            <a:r>
              <a:rPr lang="en-US" i="1" dirty="0"/>
              <a:t>Ryan’s</a:t>
            </a:r>
            <a:r>
              <a:rPr lang="en-US" dirty="0"/>
              <a:t> Motion for Stay of Effective Date and Preliminary Injunction </a:t>
            </a:r>
            <a:endParaRPr lang="en-US" sz="2800" dirty="0"/>
          </a:p>
          <a:p>
            <a:r>
              <a:rPr lang="en-US" dirty="0"/>
              <a:t>September 4, 2024 – The noncompete ban will take effect if current legal challenges are unsuccessful</a:t>
            </a:r>
          </a:p>
        </p:txBody>
      </p:sp>
    </p:spTree>
    <p:extLst>
      <p:ext uri="{BB962C8B-B14F-4D97-AF65-F5344CB8AC3E}">
        <p14:creationId xmlns:p14="http://schemas.microsoft.com/office/powerpoint/2010/main" val="126411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1">
      <a:dk1>
        <a:srgbClr val="414042"/>
      </a:dk1>
      <a:lt1>
        <a:srgbClr val="FFFFFF"/>
      </a:lt1>
      <a:dk2>
        <a:srgbClr val="0E416B"/>
      </a:dk2>
      <a:lt2>
        <a:srgbClr val="A7A9AC"/>
      </a:lt2>
      <a:accent1>
        <a:srgbClr val="0E416B"/>
      </a:accent1>
      <a:accent2>
        <a:srgbClr val="FF5000"/>
      </a:accent2>
      <a:accent3>
        <a:srgbClr val="00AFAA"/>
      </a:accent3>
      <a:accent4>
        <a:srgbClr val="FFA400"/>
      </a:accent4>
      <a:accent5>
        <a:srgbClr val="9E4777"/>
      </a:accent5>
      <a:accent6>
        <a:srgbClr val="CFDB00"/>
      </a:accent6>
      <a:hlink>
        <a:srgbClr val="0E416B"/>
      </a:hlink>
      <a:folHlink>
        <a:srgbClr val="1769AD"/>
      </a:folHlink>
    </a:clrScheme>
    <a:fontScheme name="Custom 1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Buchanan PowerPoint Template.potx" id="{B6985FDF-0B4F-4A6E-B989-78EFAB727758}" vid="{A6D2984D-6B4C-4998-BD1C-92D76FBD37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2124</Words>
  <Application>Microsoft Office PowerPoint</Application>
  <PresentationFormat>Widescreen</PresentationFormat>
  <Paragraphs>203</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Georgia</vt:lpstr>
      <vt:lpstr>HCoWhitney</vt:lpstr>
      <vt:lpstr>Wingdings</vt:lpstr>
      <vt:lpstr>Office Theme</vt:lpstr>
      <vt:lpstr>The Federal Trade Commission: Final Rule on Non-Competes</vt:lpstr>
      <vt:lpstr>Agenda</vt:lpstr>
      <vt:lpstr>What’s the Big Deal?</vt:lpstr>
      <vt:lpstr>Employee Perspective vs. Employer Perspective</vt:lpstr>
      <vt:lpstr>PowerPoint Presentation</vt:lpstr>
      <vt:lpstr>PowerPoint Presentation</vt:lpstr>
      <vt:lpstr>If adopted, according to the Commission’s own data, the rule would immediately outlaw more than 30 million noncompete provisions that have been negotiated by companies and workers…</vt:lpstr>
      <vt:lpstr>Setting the Stage</vt:lpstr>
      <vt:lpstr>Setting the Stage (Cont’d.)</vt:lpstr>
      <vt:lpstr>FTC – Rulemaking Authority</vt:lpstr>
      <vt:lpstr>FTC – Rulemaking Authority </vt:lpstr>
      <vt:lpstr>FTC Final Rule – Key Provisions </vt:lpstr>
      <vt:lpstr>FTC Final Rule – Key Provisions </vt:lpstr>
      <vt:lpstr>FTC Final Rule – Limited Exceptions and Preemption </vt:lpstr>
      <vt:lpstr>FTC Final Rule – Who Is Covered?</vt:lpstr>
      <vt:lpstr>Legal Challenges</vt:lpstr>
      <vt:lpstr>Legal Challenges</vt:lpstr>
      <vt:lpstr>Trade Secret Protection</vt:lpstr>
      <vt:lpstr>Importance of Trade Secret Protection</vt:lpstr>
      <vt:lpstr>What Should We Do?</vt:lpstr>
      <vt:lpstr>What Should We Do?</vt:lpstr>
      <vt:lpstr>What Should We Do?</vt:lpstr>
      <vt:lpstr>Key Takeaways</vt:lpstr>
      <vt:lpstr>Answers to Frequently Asked Questions by Employers </vt:lpstr>
      <vt:lpstr>Employer Considerations</vt:lpstr>
      <vt:lpstr>Employer Considerations</vt:lpstr>
      <vt:lpstr>Employer Action Items</vt:lpstr>
      <vt:lpstr>Employer Action Items</vt:lpstr>
      <vt:lpstr>Possible “Garden Leave”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Trade Commission: Final Rule on Non-Competes</dc:title>
  <cp:lastModifiedBy>Carly Dubetsky</cp:lastModifiedBy>
  <cp:revision>1</cp:revision>
  <dcterms:modified xsi:type="dcterms:W3CDTF">2024-05-14T16:52:22Z</dcterms:modified>
</cp:coreProperties>
</file>